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5" r:id="rId19"/>
    <p:sldId id="274" r:id="rId20"/>
    <p:sldId id="276" r:id="rId21"/>
    <p:sldId id="277" r:id="rId22"/>
    <p:sldId id="278" r:id="rId23"/>
    <p:sldId id="273"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i Rajhans" initials="DR" lastIdx="3" clrIdx="0">
    <p:extLst>
      <p:ext uri="{19B8F6BF-5375-455C-9EA6-DF929625EA0E}">
        <p15:presenceInfo xmlns:p15="http://schemas.microsoft.com/office/powerpoint/2012/main" userId="a5aa5e77e26eee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35" d="100"/>
          <a:sy n="35" d="100"/>
        </p:scale>
        <p:origin x="101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6:13:41.325"/>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6:13:44.623"/>
    </inkml:context>
    <inkml:brush xml:id="br0">
      <inkml:brushProperty name="width" value="0.05" units="cm"/>
      <inkml:brushProperty name="height" value="0.05" units="cm"/>
      <inkml:brushProperty name="color" value="#FFFFFF"/>
    </inkml:brush>
  </inkml:definitions>
  <inkml:trace contextRef="#ctx0" brushRef="#br0">2309 1 24575,'-734'148'-2143,"0"1"-34,727-147 2173,-669 187-53,665-185 33,-62 22 124,65-23-12,0 1 1,1 0 0,-1 0 0,1 1 0,0 0 0,-7 7-1,12-11-60,1 0 0,0 1-1,0-1 1,0 0 0,-1 1-1,1-1 1,0 1 0,1-1-1,-1 1 1,0-1-1,0 1 1,1 0 0,-1-1-1,0 4 1,1-4 26,0 0 0,0 0 0,0 0 0,1 0 0,-1 0 0,0 0 0,0 0 0,1 0 1,-1 0-1,0 0 0,1 0 0,-1 0 0,1-1 0,-1 1 0,1 0 0,0 0 0,-1 0 0,2 1 0,2 0 55,0 1 0,-1 0 0,1-1 0,0 0 0,0 0 0,1 0 1,-1-1-1,0 1 0,7 0 0,24 4 129,1-1-1,0-2 1,55-3 0,2 1-38,91 11-423,220 44 0,179 67-672,205 34 155,-73-72 740,-163-22 0,-252-29 0,351 56 0,-243-8 0,-309-61 579,-96-20-561,0 0 1,0 0-1,0 0 1,0 1-1,0-1 1,-1 1-1,1-1 1,0 1-1,-1 0 0,0 0 1,1 0-1,-1 1 1,0-1-1,0 0 1,0 1-1,-1-1 1,3 5-1,-2-2 33,0 0-1,0 0 1,-1 0-1,0 0 1,0 0 0,0 0-1,0 1 1,-1-1-1,0 8 1,-2 4 60,-1 0-1,0 0 1,-1 0 0,-1-1 0,-9 21-1,-4 6-110,7-17 0,-16 51 0,24-64 0,1 0 0,0 0 0,1-1 0,0 1 0,1 0 0,0 0 0,4 16 0,2 5-66,1-1 1,3 0-1,0-1 0,2 0 0,1 0 0,2-1 1,1-1-1,39 54 0,-16-34-154,1-2 0,3-2 0,2-2 0,51 39 0,3-6 9,123 70-1,121 47 297,191 83-64,-285-150-207,138 45-802,-219-106 948,100 34 2127,-216-86-1911,1-3 0,0-1 0,93 4 0,-51-13 40,118-12 0,-173 6-216,0-3 0,0-1 0,-1-1 0,68-29 0,137-81 0,-79 19 0,-143 85 0,-1-1 0,0-1 0,-2 0 0,0-2 0,20-27 0,-17 14-56,0-2 0,-3-1 0,-1 0-1,-1-2 1,-2 0 0,12-50 0,-7 4-310,18-168 1,-31 167 295,-4 1-1,-3-1 1,-17-127 0,7 151 79,-2 0 1,-4 1-1,-1 1 0,-3 1 1,-46-92-1,26 78-9,-98-132 0,-74-48 0,-211-167 0,332 343 0,-3 4 0,-4 4 0,-105-55 0,139 90-4,0 3-1,-2 3 0,-2 2 1,0 4-1,-1 3 1,0 2-1,-83-6 1,127 20 3,-1 1 1,0 2-1,0 0 0,0 2 1,0 1-1,1 1 1,-1 1-1,1 1 0,1 1 1,-1 1-1,-39 22 1,4 3-33,-73 53 1,-48 53-731,104-79 243,-149 113 270,-273 225-1711,303-222 1298,8 9 0,-270 346 1,-169 414 662,614-925-1,-404 690-535,308-504 280,-125 332-1,227-520 287,-4 8 444,2 1-1,0 0 0,2 1 0,-6 49 0,13-72-264,0 1 0,1-1 0,0 0 1,0 0-1,0 1 0,1-1 0,0 0 0,0 0 1,1-1-1,-1 1 0,1 0 0,0-1 0,1 0 1,-1 1-1,1-1 0,0-1 0,7 7 0,2 2 77,2-1-1,-1 0 0,2-1 1,26 15-1,3-4-242,1-1 1,0-2-1,1-3 1,1-2-1,58 10 1,3-6 26,138 5 0,-218-21-70,171 1 0,-176-4 0,0-1 0,0-1 0,0-2 0,0 0 0,-1-2 0,26-10 0,-34 10 0,0-1 0,-1-1 0,0 0 0,0-1 0,-1 0 0,0-1 0,18-20 0,2-8 0,31-48 0,-36 48 0,127-189 0,-131 187 0,-2-1 0,-1-1 0,26-81 0,-32 72 0,-2 0 0,-3-1 0,-1-1 0,1-85 0,-10 127 0,0 1 0,-1-1 0,-1 1 0,-3-16 0,4 23 0,-1-1 0,0 1 0,0 0 0,0-1 0,0 1 0,0 0 0,-1 0 0,0 1 0,0-1 0,0 0 0,0 1 0,-1 0 0,-4-4 0,-7-3 0,-1 0 0,1 1 0,-2 1 0,1 1 0,-1 0 0,0 1 0,-1 1 0,-18-3 0,-25-2 0,-63-2 0,54 7 0,9-2 0,1 0 0,-1 2 0,1 3 0,-71 7 0,117-4 0,0 2 0,0-1 0,1 2 0,-1 0 0,0 0 0,-20 11 0,28-11 0,1-1 0,-1 1 0,1-1 0,0 1 0,1 1 0,-1-1 0,1 1 0,0-1 0,0 1 0,0 1 0,1-1 0,-1 0 0,1 1 0,1 0 0,-1 0 0,1 0 0,-2 6 0,1 2 0,1-1 0,0 1 0,1 0 0,0 0 0,1 0 0,1 1 0,0-2 0,5 23 0,6 10 0,19 52 0,-23-75 0,125 308 0,-107-279 0,3-1 0,1-2 0,3 0 0,45 50 0,-47-67 0,1-1 0,1-2 0,73 49 0,-34-34 0,86 39 0,-128-69-682,63 20-1,-46-23-6143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6:13:52.588"/>
    </inkml:context>
    <inkml:brush xml:id="br0">
      <inkml:brushProperty name="width" value="0.05" units="cm"/>
      <inkml:brushProperty name="height" value="0.05" units="cm"/>
      <inkml:brushProperty name="color" value="#FFFFFF"/>
    </inkml:brush>
  </inkml:definitions>
  <inkml:trace contextRef="#ctx0" brushRef="#br0">755 3362 24575,'0'0'0,"-3"-16"0,-14-66 0,-11-132 0,15-86 0,44-796-435,1 272 153,-32 733 880,-1 88-483,-1 4-81,-3 12-63,4-10 28,-62 183 1,0 7 0,-265 909-1428,83 24-1,243-1112 1439,-34 232-50,29-178 217,4 107 1,5-147 1073,0-23-690,0-20 8,2-177-418,2-6-151,9-63-217,301-2054-2700,-129 1567 2232,-176 714 1000,1 1 0,20-37 0,-31 68-256,0 0-1,0 1 0,-1-1 1,1 0-1,1 0 0,-1 1 1,0-1-1,0 1 1,0-1-1,1 1 0,-1 0 1,1-1-1,-1 1 0,1 0 1,0 0-1,-1 0 0,1 0 1,0 0-1,0 0 0,3 0 1,-4 1-13,0 0 0,0 0 1,0 0-1,0 0 0,0 1 0,0-1 1,0 1-1,-1-1 0,1 0 0,0 1 1,0-1-1,0 1 0,0 0 0,-1-1 1,1 1-1,0 0 0,0 0 1,15 26 95,-8-6-33,-1 0 1,-1 1-1,4 28 0,7 83 127,-2 100-236,-8 70-338,-32 553-377,-31 6-12,-14 282 247,67-1092 480,2 121 0,1-171 6,3 17 619,2-17-103,5-11-5,4-11-421,-2-1 0,0 0 1,-1-1-1,8-23 0,-4 10-29,267-708-347,-46-23-95,-216 698 375,2-6 0,16-96 0,-37 155 81,-1 15-77,0 0 0,0 0 0,-1 0 0,1 0 0,0 0 0,0 0-1,0 0 1,0 0 0,0 0 0,0 0 0,0 0 0,-1-1 0,1 1-1,0 0 1,0 0 0,0 0 0,0 0 0,0 0 0,0 0 0,-1 0 0,1 0-1,0 0 1,0 0 0,0 0 0,0 0 0,0 1 0,0-1 0,-1 0-1,1 0 1,0 0 0,0 0 0,0 0 0,0 0 0,0 0 0,0 0 0,0 0-1,-1 0 1,1 0 0,0 0 0,0 1 0,0-1 0,0 0 0,0 0-1,0 0 1,0 0 0,0 0 0,0 0 0,0 1 0,-17 25 380,11-16-342,-138 238-42,11 6 0,-172 467 0,297-700 0,5-14 0,0-1 0,0 1 0,1 0 0,0 0 0,1 0 0,-1 0 0,1 13 0,1-20 0,0 0 0,0 1 0,0-1 0,0 0 0,0 1 0,0-1 0,0 0 0,0 1 0,1-1 0,-1 0 0,0 0 0,0 1 0,0-1 0,1 0 0,-1 1 0,0-1 0,0 0 0,1 0 0,-1 0 0,0 1 0,0-1 0,1 0 0,-1 0 0,0 0 0,1 0 0,-1 0 0,0 1 0,1-1 0,-1 0 0,0 0 0,1 0 0,-1 0 0,0 0 0,1 0 0,-1 0 0,0 0 0,1 0 0,-1 0 0,0 0 0,0-1 0,1 1 0,-1 0 0,0 0 0,1 0 0,-1 0 0,0 0 0,1-1 0,-1 1 0,0 0 0,0 0 0,1 0 0,-1-1 0,0 1 0,0 0 0,1-1 0,12-8 0,0-1 0,0 0 0,-1-1 0,0-1 0,-1 0 0,11-15 0,6-6 0,525-667 0,-218 260 0,-313 415 0,-20 24 0,-4 5 0,-11 17 0,-324 446 0,184-260 0,90-122 0,53-73 0,21-31 0,370-642 0,-371 642 0,-6 12 0,0-1 0,0 0 0,-1 1 0,0-1 0,4-16 0,-7 24 0,0-1 0,0 1 0,0 0 0,1-1 0,-1 1 0,0-1 0,0 1 0,0 0 0,0-1 0,0 1 0,0-1 0,-1 1 0,1 0 0,0-1 0,0 1 0,0-1 0,0 1 0,0 0 0,0-1 0,-1 1 0,1 0 0,0-1 0,0 1 0,-1 0 0,1-1 0,0 1 0,0 0 0,-1 0 0,1-1 0,0 1 0,-1 0 0,1 0 0,0 0 0,-1-1 0,1 1 0,-1 0 0,1 0 0,0 0 0,-1 0 0,1 0 0,0 0 0,-1 0 0,1 0 0,-1 0 0,1 0 0,0 0 0,-1 0 0,1 0 0,-1 0 0,-24 8 0,24-8 0,-45 22 0,1 3 0,1 1 0,-48 38 0,54-38 0,-130 96 0,-210 197 0,370-312 0,6-7 0,9-20 0,40-77 0,79-123 0,78-80 0,-46 94 0,-260 330 0,-29 38 0,-120 154-278,-268 326-525,448-563 803,65-75 1,7-10 6,15-23 166,421-617 567,262-263-1540,-699 908 818,-4 3 125,-12 9 289,5-4-225,-151 105-47,-420 361-160,245-192 0,335-280 171,8-9 0,11-13-1878,1 1-5119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0T06:14:49.704"/>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1401 584,'-114'119,"-60"101,-25 76,-1 51,15 28,26-3,30-17,29-37,29-48,26-53,24-57,18-52,24-53,54-76,70-108,68-108,57-101,37-75,20-43,-1-6,-25 32,-43 64,-52 78,-56 82,-52 72,-41 59,-34 51,-46 84,-79 142,-82 143,-74 129,-57 96,-31 52,9-2,32-63,53-96,61-115,58-111,52-96,39-84,43-111,52-149,51-136,43-98,39-69,29-32,11 8,-7 39,-24 69,-39 87,-42 91,-39 82,-31 68,-27 54,-43 67,-81 103,-73 97,-53 78,-25 40,5-3,27-42,42-61,48-65,43-61,38-53,46-82,64-119,72-126,73-116,60-82,35-47,-5 9,-51 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0T06:14:49.89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2156 0,'-147'206,"-99"138,-52 77,-19 28,18-17,37-51,52-73,53-79,48-72,43-64,33-48,21-30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0T06:14:50.773"/>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1324 1492,'-96'129,"-60"84,-26 41,1 0,22-30,32-47,36-47,33-46,26-42,40-70,62-107,60-101,56-80,33-43,12-8,-13 28,-30 53,-41 66,-38 65,-37 56,-30 45,-24 34,-49 69,-87 115,-80 102,-56 76,-20 30,7-11,32-43,44-63,51-67,45-64,40-53,34-45,52-71,72-98,67-92,58-71,35-42,13-10,-13 23,-30 48,-44 62,-47 65,-42 56,-36 47,-28 33,-23 25,-42 53,-82 102,-77 94,-52 59,-21 23,11-18,35-44,46-61,49-63,45-56,38-47,48-60,77-94,78-98,62-73,42-44,16-7,-4 22,-27 42,-39 51,-40 52,-40 50,-43 44,-37 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0T06:14:51.564"/>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1735 1879,'-96'111,"-59"79,-23 28,12-9,27-33,34-41,32-41,29-36,24-39,39-68,52-94,51-84,35-59,20-26,2 6,-15 33,-26 50,-31 55,-31 54,-29 46,-22 35,-18 25,-38 42,-95 105,-101 119,-58 74,-24 35,11-13,41-49,54-66,57-68,49-63,43-51,40-60,61-97,75-114,67-96,60-77,38-41,16-3,-14 35,-35 63,-48 78,-54 74,-50 66,-39 52,-31 36,-31 40,-88 125,-58 83,-4 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06:15:12.655"/>
    </inkml:context>
    <inkml:brush xml:id="br0">
      <inkml:brushProperty name="width" value="0.35" units="cm"/>
      <inkml:brushProperty name="height" value="0.35" units="cm"/>
      <inkml:brushProperty name="color" value="#FFFFFF"/>
    </inkml:brush>
  </inkml:definitions>
  <inkml:trace contextRef="#ctx0" brushRef="#br0">855 5451 24575,'-9'9'0,"0"-1"0,-1-1 0,0 0 0,-1 0 0,-11 5 0,19-10 0,1-1 0,0 0 0,-1 0 0,1-1 0,0 1 0,-1 0 0,1-1 0,-1 1 0,1-1 0,-1 0 0,1 0 0,-1 0 0,1 0 0,-1 0 0,1-1 0,-1 1 0,1-1 0,-1 1 0,1-1 0,-1 0 0,1 0 0,0 0 0,0 0 0,-1-1 0,1 1 0,0 0 0,0-1 0,0 0 0,1 1 0,-1-1 0,0 0 0,-2-3 0,-1-4 0,0 0 0,1 0 0,0-1 0,1 1 0,0-1 0,0 0 0,-1-14 0,-3-22 0,-1-85 0,19-140-164,34-80-655,33-62-80,164-555-744,44 7-326,-128 438 1121,-90 288 433,4-49 516,-60 219 699,-13 50-345,1 15-445,-1 0-1,1 0 1,0 0 0,0-1 0,0 1 0,0 0 0,0 0 0,-1 0 0,1 0-1,0 0 1,0 0 0,0-1 0,0 1 0,-1 0 0,1 0 0,0 0 0,0 0 0,0 0-1,-1 0 1,1 0 0,0 0 0,0 0 0,0 0 0,-1 0 0,1 0 0,0 0-1,0 0 1,0 0 0,-1 0 0,1 0 0,0 0 0,0 0 0,0 1 0,0-1-1,-1 0 1,1 0 0,0 0 0,0 0 0,0 0 0,0 0 0,-1 1 0,1-1-1,0 0 1,0 0 0,0 0 0,-8 9 183,0 0 0,1 0 0,0 1 0,-9 16 0,-78 146 790,-44 110-174,-35 91-682,-820 2182-3270,913-2300 2717,-5 50 319,71-236 271,15-55 391,2-18-342,28-76 402,37-113-502,36-108-52,30-90 184,135-385-183,337-1014-75,-526 1533-35,9-65 37,-85 303 11,2-4 0,-1 0 0,3-39 0,-9 52 0,1 9 0,-1 1 0,1 0 0,0 0 0,0 0 0,0 0 0,0 0 0,0 0 0,0 0 0,-1-1 0,1 1 0,0 0 0,0 0 0,0 0 0,0 0 0,0 0 0,-1 0 0,1 0 0,0 0 0,0 0 0,0 0 0,0 0 0,-1 0 0,1 0 0,0 0 0,0 0 0,0 0 0,0 0 0,0 0 0,-1 0 0,1 0 0,0 0 0,0 0 0,0 0 0,0 1 0,-1-1 0,1 0 0,0 0 0,0 0 0,0 0 0,0 0 0,-7 6 32,1 0 1,1 0 0,-1 0 0,-7 11-1,-68 100 788,-48 85 146,-37 72-378,-634 1192-1277,788-1440 688,-137 308-14,140-303 15,9-31 0,0 0 0,0 0 0,0 0 0,0 0 0,0 0 0,0 0 0,0 0 0,0 1 0,0-1 0,0 0 0,0 0 0,0 0 0,0 0 0,0 0 0,1 0 0,-1 0 0,0 0 0,0 0 0,0 0 0,0 0 0,0 0 0,0 0 0,0 0 0,0 1 0,1-1 0,-1 0 0,0 0 0,0 0 0,0 0 0,0 0 0,0 0 0,0 0 0,0 0 0,1 0 0,-1 0 0,0 0 0,0-1 0,0 1 0,0 0 0,0 0 0,0 0 0,0 0 0,1 0 0,-1 0 0,0 0 0,0 0 0,0 0 0,0 0 0,0 0 0,0 0 0,0 0 0,0-1 0,0 1 0,0 0 0,0 0 0,0 0 0,1 0 0,-1 0 0,0 0 0,0 0 0,0 0 0,0-1 0,0 1 0,0 0 0,16-20 0,125-201 0,-103 158 0,118-199-94,403-707-415,-29-29 566,-502 933-57,-138 244 0,83-133 0,-114 193 124,-291 515 281,32 18-187,386-744-218,-45 95 0,-54 165 0,110-282 0,1 0 0,1 1 0,-1-1 0,1 1 0,0 0 0,0 7 0,1-13 0,0-1 0,0 1 0,0-1 0,0 1 0,0-1 0,0 1 0,1 0 0,-1-1 0,0 1 0,0-1 0,1 1 0,-1-1 0,0 1 0,0-1 0,1 0 0,-1 1 0,1-1 0,-1 1 0,0-1 0,1 0 0,-1 1 0,2-1 0,-1 1 0,0-1 0,0 0 0,0 0 0,0 0 0,0 0 0,0 0 0,0 0 0,0 0 0,0 0 0,0 0 0,0 0 0,0-1 0,0 1 0,0 0 0,1-1 0,12-6 0,-1 0 0,-1-1 0,1 0 0,16-15 0,119-109 0,62-76-123,571-627-448,-107 111-304,-451 502 647,-202 203 228,-16 13 0,1 0 0,0 0 0,0 1 0,0-1 0,1 2 0,0-1 0,0 1 0,0 0 0,8-3 0,-15 7 1,0 0 0,1 0-1,-1 0 1,0 0 0,0 0-1,1 0 1,-1 0 0,0 0-1,1 0 1,-1 0-1,0 0 1,0 0 0,1 0-1,-1 0 1,0 0 0,0 0-1,1 0 1,-1 0 0,0 0-1,0 1 1,1-1 0,-1 0-1,0 0 1,0 0-1,0 0 1,1 1 0,-1-1-1,0 0 1,0 0 0,0 0-1,1 1 1,-1 16 142,-7 6 130,0 0 0,-13 27 0,-70 151 609,-58 101-632,-47 80-927,-112 203-294,-360 718-2235,572-1098 3029,88-188 176,-19 40 0,-29 95 0,54-149 25,0 1 1,0-1-1,1 1 1,-1-1-1,1 0 1,-1 1 0,1-1-1,0 1 1,1 5-1,-1-9-14,0 1-1,1-1 0,-1 0 1,0 1-1,0-1 0,0 0 0,1 0 1,-1 1-1,0-1 0,0 0 1,1 0-1,-1 1 0,0-1 1,1 0-1,-1 0 0,0 1 1,1-1-1,-1 0 0,0 0 0,1 0 1,-1 0-1,0 0 0,1 0 1,-1 0-1,0 0 0,1 0 1,-1 0-1,1 0 0,-1 0 1,0 0-1,1 0 0,0 0 0,1-1 45,1 0 0,0 0 0,0 0-1,-1 0 1,1-1 0,-1 1 0,4-4 0,17-14 368,39-41 0,80-102-155,51-76-117,515-728 470,-36-32-27,-537 791-474,-97 148 45,-180 239 1534,-14 26-1294,-428 603-1037,9 22-298,442-638 879,106-156 52,24-35 0,5-8 0,43-74 0,67-106 0,57-92-99,47-74-293,363-585 309,318-521-839,-884 1435 934,-13 23-5,0 0 1,0 0-1,-1 0 0,1 0 1,0 0-1,0 0 0,0 0 0,0 0 1,0 0-1,0 0 0,0 0 0,0 0 1,0 0-1,0 0 0,0-1 1,0 1-1,-1 0 44,1 0-44,0 0 8,0 0-8,0 0 0,0 0 0,0 0 1,0-1-1,-39 50 731,-74 100 181,-63 98-519,-47 77-1057,-923 1606-2960,1000-1644 2756,40-62 532,-8 49 288,109-258 95,0 1 1,-3 17-1,9-17 295,-1-15-335,0-1 0,0 0 0,1 0 1,-1 1-1,0-1 0,0 0 0,0 0 1,1 0-1,-1 1 0,0-1 1,1 0-1,-1 0 0,0 0 0,0 1 1,1-1-1,-1 0 0,0 0 0,1 0 1,-1 0-1,0 0 0,1 0 1,-1 0-1,0 0 0,1 0 0,-1 0 1,0 0-1,0 0 0,1 0 0,-1 0 1,0 0-1,1 0 0,0 0 1,5-4 125,1 0 0,-1 1 1,0-2-1,0 1 1,0-1-1,10-10 1,91-96 842,47-67 0,494-652 148,-242 300-835,-372 487-296,7-11 0,3 1 0,52-47 0,-67 77 0,-19 19-20,-6 8-1,-8 21 226,-15 32 444,-37 80 0,51-127-630,-441 901 80,346-735-99,82-147 0,16-26 0,2-4 0,10-20 0,145-249 0,-9 31-164,670-1007-1104,-655 1027 1268,-144 197 0,-11 13 0,1 0 0,0 1 0,0-1 0,11-7 0,-14 15 0,-6 11 0,-11 27 0,-1-1 0,-26 46 0,3-8 0,-92 190-164,-50 93-545,-39 73 164,5-17-487,-521 1041-775,88 33-266,535-1169 1852,100-282 1097,-12 63 0,24-78 8,-1-21-858,0 0 1,0 1 0,1-1-1,-1 0 1,0 0 0,0 1 53,1-1-54,-1 0 1,0 0 0,0 1 0,1-1-1,-1 0 1,0 0 0,0 0-1,1 0 1,-1 0 0,0 1-1,0-1 1,1 0 0,-1 0-1,0 0 1,1 0 0,-1 0-1,0 0 1,0 0 0,1 0-1,-1 0 1,0 0 0,1 0 0,-1 0-1,0 0 1,0-1 0,1 1-1,3-2 131,0-1-1,1 1 0,-2-1 1,1 0-1,0 0 0,5-6 1,185-203 2089,-8-19-1386,-140 173-837,118-153-183,191-232-155,-345 432 315,0-3 0,2 2 0,24-22 0,-35 33-1,-1 1-1,1-1 1,0 1-1,0-1 1,-1 1-1,1-1 0,0 1 1,0-1-1,0 1 1,-1 0-1,1-1 1,0 1-1,0 0 0,0 0 1,0 0-1,1 0 1,-2 0 5,1 1 1,-1-1 0,0 0-1,1 1 1,-1 0-1,1-1 1,-1 1-1,0-1 1,0 1 0,1-1-1,-1 1 1,0-1-1,0 1 1,0 0 0,1-1-1,-1 1 1,0 0-1,0-1 1,0 1-1,0-1 1,0 1 0,0 0-1,-1-1 1,1 1-1,0 0 1,0-1 0,0 1-1,-1 0 1,-4 22 127,0 0 0,-2-1 0,-15 35 1,7-21-131,-297 739-2,298-739 0,8-25 0,0 1 0,1 1 0,1-1 0,0 1 0,1-1 0,-3 27 0,6-39 0,0 0 0,0 1 0,0-1 0,0 1 0,0-1 0,0 1 0,0-1 0,0 0 0,0 1 0,0-1 0,1 1 0,-1-1 0,0 0 0,0 1 0,0-1 0,1 0 0,-1 1 0,0-1 0,0 0 0,1 1 0,-1-1 0,0 0 0,1 0 0,-1 1 0,0-1 0,1 0 0,-1 0 0,1 1 0,0-1 0,1 0 0,-1 0 0,0 0 0,0 0 0,1-1 0,-1 1 0,0 0 0,0 0 0,0-1 0,1 1 0,-1-1 0,0 1 0,2-2 0,14-9 0,-1-1 0,0 0 0,15-17 0,107-110 0,484-598-1101,-86 94 221,-431 531 880,-85 94 0,-20 19 4,0-1-1,0 0 0,0 0 0,0 0 0,0 0 1,0 0-1,0 0 0,0 0 0,0 1 1,0-1-1,0 0 0,0 0 0,0 0 0,0 0 1,1 0-1,-1 0 0,0 0 0,0 0 0,0 0 1,0 1-1,0-1 0,0 0 0,0 0 1,0 0-1,0 0 0,0 0 0,1 0 0,-1 0 1,0 0-1,0 0 0,0 0 0,0 0 0,0 0 1,0 0-1,0 0 0,1 0 0,-1 0 1,0 0-1,0 0 0,0 0 0,0 0 0,0 0 1,0 0-1,0 0 0,1 0 0,-1 0 0,0 0 1,0 0-1,0 0 0,0 0 0,-22 37 763,-433 601-671,404-570-295,-281 368-21,-28-17 253,334-391-32,-1-1 0,-32 24 0,57-49 0,0-1 0,0 1 0,0-1 0,0 0 0,-1 1 0,1-1 0,0 0 0,0 0 0,-5 0 0,7-1 0,0 0 0,-1 0 0,1 0 0,0 0 0,-1 0 0,1 0 0,0 0 0,-1 0 0,1 0 0,0 0 0,0 0 0,-1-1 0,1 1 0,0 0 0,-1 0 0,1 0 0,0-1 0,0 1 0,-1 0 0,1 0 0,0-1 0,0 1 0,0 0 0,-1 0 0,1-1 0,0 1 0,0 0 0,0-1 0,-1-18 0,6-9 140,1 0 0,2 1 0,1 0 0,20-42 0,-16 39 40,303-645-20,41 10-681,-334 621 521,-22 43 0,-1 0 0,1 1 0,-1-1 0,1 0 0,-1 0 0,1 0 0,-1 0 0,0 0 0,0 0 0,1 0 0,-1 0 0,0 0 0,0 0 0,0 0 0,0 0 0,0 0 0,0 0 0,0 0 0,-1-2 0,0 3 0,0 0 0,-1 0 0,1-1 0,0 1 0,0 0 0,-1 0 0,1 0 0,0 1 0,0-1 0,-1 0 0,1 0 0,0 1 0,0-1 0,-1 0 0,1 1 0,0-1 0,0 1 0,0 0 0,-2 1 0,-39 21 0,0 1 0,-62 50 0,77-54 0,-433 340-339,5 21 255,74-60 70,372-313 13,-145 113-3,148-117 4,1-1 0,0 1 0,0-1 0,0 0 0,-11 4 0,16-6 0,-1-1 0,0 0 0,0 1 0,0-1 0,0 0 0,0 0 0,0 0 0,1 0 0,-1 0 0,0 0 0,0 0 0,0 0 0,0 0 0,0 0 0,0 0 0,0 0 0,0-1 0,1 1 0,-1 0 0,0-1 0,0 1 0,0-1 0,1 1 0,-1-1 0,0 1 0,0-1 0,1 0 0,-1 1 0,1-1 0,-1 0 0,0 1 0,1-1 0,-1 0 0,1 0 0,0 0 0,-1 1 0,1-1 0,-1-2 0,-1-6 24,1 1-1,0-1 1,0 0-1,1 0 0,0 0 1,2-15-1,21-127 675,29-67-364,149-422-1218,37 13 497,-88 269 339,-148 352 70,-4 7 50,-9 13 173,-25 39 293,-46 85-143,-34 66-337,-504 1100-1919,610-1277 1852,-34 82-54,-46 181 0,90-288 63,-11 59 0,10-56 0,1 0 0,-1 0 0,1 0 0,1 0 0,-1 0 0,1 0 0,0 0 0,3 8 0,-4-11 9,0-1 0,1 0 0,-1 0 0,1 0 0,0 0 0,-1 0 0,1 0 0,0 0 0,0 0-1,-1 0 1,1 0 0,0 0 0,0-1 0,0 1 0,0 0 0,0 0 0,0-1 0,0 1 0,0-1 0,0 1-1,1-1 1,-1 0 0,0 1 0,0-1 0,0 0 0,1 0 0,0 1 0,2-2 63,-1 1 0,1-1-1,0 1 1,-1-1 0,1 0 0,-1-1 0,0 1 0,1 0 0,3-4 0,9-4 143,-1-1 1,0 0-1,25-25 0,43-51-30,-73 74-173,331-398-331,-22-21-625,27-55 861,-28-17 5,-313 494 78,10-16 0,22-54 0,-36 78 26,0-1-1,-1 1 1,1-1 0,-1 0-1,1 1 1,-1-1-1,0 0 1,1 1 0,-1-1-1,0 0 1,0 0-1,0 1 1,0-1-1,-1 0 1,1 1 0,0-1-1,-1 0 1,1 1-1,-2-3 1,1 3 16,0-1-1,-1 1 1,1 0 0,-1 0 0,1 0-1,-1 0 1,1 0 0,-1 1 0,0-1-1,1 0 1,-1 1 0,0-1 0,1 1 0,-1 0-1,0-1 1,0 1 0,0 0 0,-1 0-1,-102-1 96,74 3-133,0-3 0,0 0 0,-44-8 0,65 6-4,-1 1-1,1-2 1,-1 1 0,1-2 0,0 1-1,1-1 1,-1-1 0,1 1 0,0-2-1,0 1 1,1-1 0,0-1-1,-14-15 1,11 7 0,0 0 0,0-1 0,2 0 0,0-1 0,1 1 0,-6-22 0,1-4-41,2-1 0,2-1 0,-3-50 0,5-1-317,7-120 0,36-168-215,28 13-469,150-486 0,186-340 627,-311 951-252,53-150 608,-128 350 735,-13 35-472,-1 11-199,0 0-1,0 0 1,0 0 0,0 0 0,0 0 0,-1-1 0,1 1 0,0 0-1,0 0 1,0 0 0,0 0 0,0 0 0,-1 0 0,1 0 0,0 0-1,0 0 1,0 0 0,0 0 0,-1-1 0,1 1 0,0 0 0,0 0-1,0 0 1,0 0 0,-1 0 0,1 0 0,0 0 0,0 1 0,0-1-1,-1 0 1,1 0 0,0 0 0,0 0 0,0 0 0,0 0 0,0 0-1,-1 0 1,1 0 0,0 0 0,0 0 0,0 1 0,-10 5 163,1 1-1,1 0 1,-1 0 0,-6 9 0,-104 111 731,-60 81-545,-42 70-792,-137 215-1417,-563 1037-1,801-1293 1426,65-124 770,-65 189 0,117-291-95,0 0-1,-3 21 0,5-32-230,1 1-1,0-1 1,0 0 0,0 1-1,0-1 1,0 0-1,0 1 1,0-1-1,-1 1 1,1-1-1,0 0 1,0 1-1,0-1 1,0 0-1,1 1 1,-1-1 0,0 1-1,0-1 1,0 0-1,0 1 1,0-1-1,0 0 1,1 1-1,-1-1 1,0 0-1,0 1 1,0-1-1,1 0 1,-1 0-1,0 1 1,0-1 0,1 0-1,-1 0 1,0 1-1,1-1 1,-1 0-1,0 0 1,1 0-1,-1 0 1,0 1-1,1-1 1,-1 0-1,0 0 1,1 0 0,-1 0-1,1 0 1,-1 0-1,0 0 1,1 0-1,-1 0 1,0 0-1,1 0 1,-1 0-1,0 0 1,1 0-1,-1-1 1,1 1 0,-1 0-1,0 0 1,1 0-1,-1 0 1,0-1-1,0 1 1,1 0-1,-1 0 1,0-1-1,1 1 1,10-9 222,0 0 0,0-1 0,17-20 0,91-114 425,54-80-630,397-544-539,133-175 543,-656 881-38,34-44-3,107-108 1,-171 202 66,-17 12-56,0 0 0,0 0 0,0 1-1,1-1 1,-1 0 0,0 0 0,0 0 0,0 1 0,0-1 0,1 0-1,-1 0 1,0 1 0,0-1 0,0 0 0,0 0 0,0 1 0,0-1-1,0 0 1,0 0 0,0 1 0,0-1 0,0 0 0,0 0-1,0 1 1,0-1 0,0 0 0,0 0 0,0 1 0,0-1 0,0 0-1,0 0 1,-1 1 0,1-1 0,0 0 0,0 0 0,0 1 0,-1-1-1,-21 48 734,-49 77 131,-50 77-505,-235 370-1276,-415 706 158,755-1251 754,8-13 0,0 0 0,-11 29 0,20-39 0,6-11 0,25-30 312,28-45 1,-23 32 45,911-1319-223,-939 1355-135,-8 10 0,-5 7 0,-133 133 600,90-87-425,-140 148-20,-1058 1176-2028,1188-1309 1873,30-38 0,27-26 0,0 1 0,0-1 0,0 0 0,0 0 0,0 0 0,0 0 0,0 0 0,-1 1 0,1-1 0,0 0 0,0 0 0,0 0 0,0 0 0,0 0 0,0 0 0,0 0 0,-1 0 0,1 1 0,0-1 0,0 0 0,0 0 0,0 0 0,0 0 0,-1 0 0,1 0 0,0 0 0,0 0 0,0 0 0,0 0 0,0 0 0,-1 0 0,1 0 0,0 0 0,0 0 0,0 0 0,0 0 0,-1 0 0,1 0 0,0 0 0,0-1 0,0 1 0,0 0 0,0 0 0,0 0 0,-1 0 0,1 0 0,0 0 0,0 0 0,0 0 0,0 0 0,0-1 0,0 1 0,0 0 0,0 0 0,0 0 0,-1 0 0,10-23 0,35-54 0,63-84 0,-85 130 0,145-202 47,818-949 188,-787 977-235,-183 191 0,-8 6 0,1 1 0,0 0 0,0 0 0,0 1 0,1 0 0,11-5 0,-13 10 0,-9 12 0,-9 12 0,-24 38 0,-109 161 0,-107 154-163,-42 57-1429,16-24-3253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0024F-8A01-4AF8-9E70-E8141974F996}" type="datetimeFigureOut">
              <a:rPr lang="en-IN" smtClean="0"/>
              <a:t>19-06-2024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2319-EB0B-4B3E-B564-06C3F0B9AE08}" type="slidenum">
              <a:rPr lang="en-IN" smtClean="0"/>
              <a:t>‹#›</a:t>
            </a:fld>
            <a:endParaRPr lang="en-IN"/>
          </a:p>
        </p:txBody>
      </p:sp>
    </p:spTree>
    <p:extLst>
      <p:ext uri="{BB962C8B-B14F-4D97-AF65-F5344CB8AC3E}">
        <p14:creationId xmlns:p14="http://schemas.microsoft.com/office/powerpoint/2010/main" val="334512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E62319-EB0B-4B3E-B564-06C3F0B9AE08}" type="slidenum">
              <a:rPr lang="en-IN" smtClean="0"/>
              <a:t>21</a:t>
            </a:fld>
            <a:endParaRPr lang="en-IN"/>
          </a:p>
        </p:txBody>
      </p:sp>
    </p:spTree>
    <p:extLst>
      <p:ext uri="{BB962C8B-B14F-4D97-AF65-F5344CB8AC3E}">
        <p14:creationId xmlns:p14="http://schemas.microsoft.com/office/powerpoint/2010/main" val="185057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AFBF-D813-B2C2-21E9-8091060E04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80BB2D-4E74-2476-1D15-377F14627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A4F187-BD6D-ECB4-C28B-F657943A3417}"/>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3AE6A28D-EEF1-0387-D731-EC2E4A122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14F9AE-AD12-6595-0DE0-2C3995252A2E}"/>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793857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8218-44C6-9A3F-069D-FC454A9D2B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827DE9-6154-115B-3B79-5C0003A9F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2343A9-4203-75E5-39EA-6906ECBA87EA}"/>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010403DA-9D92-625E-940A-5095713545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160848-C981-2E33-3814-265FC98D5AA6}"/>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348432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0634E7-6426-EEC7-0C29-E8F1DD28A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11A4B4-8838-A875-3DE3-9D8E567A3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F21A8-6D6F-B4A3-0966-CB6BFF4E5F5F}"/>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405B9C3E-2010-0D24-24D7-0EDB76B5B9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261C77-3A81-2D86-0523-4AEB90B7F00A}"/>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423627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4E3E-F824-EF23-2766-E1EB49704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4D8BD6-7424-6E04-7295-98FE4CB2F4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3E527E-BF7A-5A03-4038-300EE0408345}"/>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6F6FEC00-5117-4A1C-D949-5883B1847E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F7C9EE-F53E-D9C7-60F6-76F829270BC9}"/>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412782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F09D-E492-6ECE-157D-11DC82BF9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92A12C-C7E8-F7C1-9A50-A29419D15D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75BE6-6B74-BADB-20E0-BBE376A9FBAF}"/>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ACABA1CC-150F-2D27-92CD-8785AB8C32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5C1323-B190-5941-F219-DCB95AF32978}"/>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305374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2E67-E875-D5ED-5D07-2963A09E1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18AF06-2D24-1425-125C-A77BA58867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D347D4-D541-3543-4369-46388A3D94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AF6918-F9D6-6873-B837-7823E7028DC3}"/>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6" name="Footer Placeholder 5">
            <a:extLst>
              <a:ext uri="{FF2B5EF4-FFF2-40B4-BE49-F238E27FC236}">
                <a16:creationId xmlns:a16="http://schemas.microsoft.com/office/drawing/2014/main" id="{7B45B7C8-0360-89C7-5BEB-FAF54C6D34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1C0C9D-514A-9D59-C89A-8296674EEC7B}"/>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125098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8B1E-91E1-CD07-A3E5-A05BCDAFF2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8D4D4C-3079-89FD-38FF-B29A153588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2B9456-F868-8251-1915-1464DC2AEA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357A2F-6CC0-4C61-BFA9-E11A15E96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A3180E-C05C-E971-9D8A-E617DF21E5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ADC89A-E161-2573-A054-9F2B6964F8BB}"/>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8" name="Footer Placeholder 7">
            <a:extLst>
              <a:ext uri="{FF2B5EF4-FFF2-40B4-BE49-F238E27FC236}">
                <a16:creationId xmlns:a16="http://schemas.microsoft.com/office/drawing/2014/main" id="{F3F80136-18E1-8007-21C3-F3702C0669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1A30A8-5210-2E10-B975-CC01ECB5105A}"/>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200225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1B12-4ED8-E87D-2E35-0B69A770FC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59F889-1FA0-4D6C-E246-54F1C67973B8}"/>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4" name="Footer Placeholder 3">
            <a:extLst>
              <a:ext uri="{FF2B5EF4-FFF2-40B4-BE49-F238E27FC236}">
                <a16:creationId xmlns:a16="http://schemas.microsoft.com/office/drawing/2014/main" id="{889D183F-9D85-1EA3-28FA-109263EE0C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0D8A57-E17C-98AA-09AC-98AE15FD4350}"/>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289161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914D1-99CE-3EE6-4EBD-219C26F0DC77}"/>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3" name="Footer Placeholder 2">
            <a:extLst>
              <a:ext uri="{FF2B5EF4-FFF2-40B4-BE49-F238E27FC236}">
                <a16:creationId xmlns:a16="http://schemas.microsoft.com/office/drawing/2014/main" id="{4AEE6AA2-D3AA-A033-6E99-0FC242144D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347C35-B572-E049-C70A-C5DD20E30EC0}"/>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158604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E6DE-914C-5272-A3B4-85D16BC6F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96CAAD-198F-A553-16D7-94F178C58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6662DF-8592-73D7-2A21-21C6F4159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78144-7BE1-DE50-1D4F-DE908B0ADF8F}"/>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6" name="Footer Placeholder 5">
            <a:extLst>
              <a:ext uri="{FF2B5EF4-FFF2-40B4-BE49-F238E27FC236}">
                <a16:creationId xmlns:a16="http://schemas.microsoft.com/office/drawing/2014/main" id="{8F8A14EB-9E93-E515-AB50-EAD584EC72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0AA2D6-6943-1C9E-3A5F-2F49D4631666}"/>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1178778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FA7A-1D9B-608F-CA9C-AF999B09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8412CE-D58C-4DAE-F14A-2CCD7BCF3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3A7A276-E04D-BD6A-9F65-EFC3CA4CF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5BC9A-9559-F487-08AB-36119400DDA1}"/>
              </a:ext>
            </a:extLst>
          </p:cNvPr>
          <p:cNvSpPr>
            <a:spLocks noGrp="1"/>
          </p:cNvSpPr>
          <p:nvPr>
            <p:ph type="dt" sz="half" idx="10"/>
          </p:nvPr>
        </p:nvSpPr>
        <p:spPr/>
        <p:txBody>
          <a:bodyPr/>
          <a:lstStyle/>
          <a:p>
            <a:fld id="{4F7432F8-9685-4194-A115-09B7F1C72A97}" type="datetimeFigureOut">
              <a:rPr lang="en-IN" smtClean="0"/>
              <a:t>19-06-2024</a:t>
            </a:fld>
            <a:endParaRPr lang="en-IN"/>
          </a:p>
        </p:txBody>
      </p:sp>
      <p:sp>
        <p:nvSpPr>
          <p:cNvPr id="6" name="Footer Placeholder 5">
            <a:extLst>
              <a:ext uri="{FF2B5EF4-FFF2-40B4-BE49-F238E27FC236}">
                <a16:creationId xmlns:a16="http://schemas.microsoft.com/office/drawing/2014/main" id="{6B2819B5-C9FB-F989-187E-CA2351175C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2452BE-A7B3-ABD6-09C1-D7EC4C630597}"/>
              </a:ext>
            </a:extLst>
          </p:cNvPr>
          <p:cNvSpPr>
            <a:spLocks noGrp="1"/>
          </p:cNvSpPr>
          <p:nvPr>
            <p:ph type="sldNum" sz="quarter" idx="12"/>
          </p:nvPr>
        </p:nvSpPr>
        <p:spPr/>
        <p:txBody>
          <a:bodyPr/>
          <a:lstStyle/>
          <a:p>
            <a:fld id="{A0B55FE0-B025-4192-A768-2E71912FBA06}" type="slidenum">
              <a:rPr lang="en-IN" smtClean="0"/>
              <a:t>‹#›</a:t>
            </a:fld>
            <a:endParaRPr lang="en-IN"/>
          </a:p>
        </p:txBody>
      </p:sp>
    </p:spTree>
    <p:extLst>
      <p:ext uri="{BB962C8B-B14F-4D97-AF65-F5344CB8AC3E}">
        <p14:creationId xmlns:p14="http://schemas.microsoft.com/office/powerpoint/2010/main" val="4111710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883E1-851E-BF7F-94BC-45B73D88F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D05CDF-FF5D-571B-FCBB-D61693F56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81850-671D-4532-935C-92A0C9583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432F8-9685-4194-A115-09B7F1C72A97}" type="datetimeFigureOut">
              <a:rPr lang="en-IN" smtClean="0"/>
              <a:t>19-06-2024</a:t>
            </a:fld>
            <a:endParaRPr lang="en-IN"/>
          </a:p>
        </p:txBody>
      </p:sp>
      <p:sp>
        <p:nvSpPr>
          <p:cNvPr id="5" name="Footer Placeholder 4">
            <a:extLst>
              <a:ext uri="{FF2B5EF4-FFF2-40B4-BE49-F238E27FC236}">
                <a16:creationId xmlns:a16="http://schemas.microsoft.com/office/drawing/2014/main" id="{C866F4AA-0191-85F1-B9F8-63A40EA0B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809737-EF4E-5015-70D4-B6B29A0EB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55FE0-B025-4192-A768-2E71912FBA06}" type="slidenum">
              <a:rPr lang="en-IN" smtClean="0"/>
              <a:t>‹#›</a:t>
            </a:fld>
            <a:endParaRPr lang="en-IN"/>
          </a:p>
        </p:txBody>
      </p:sp>
    </p:spTree>
    <p:extLst>
      <p:ext uri="{BB962C8B-B14F-4D97-AF65-F5344CB8AC3E}">
        <p14:creationId xmlns:p14="http://schemas.microsoft.com/office/powerpoint/2010/main" val="1983822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 Type="http://schemas.openxmlformats.org/officeDocument/2006/relationships/image" Target="../media/image16.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0.png"/><Relationship Id="rId19"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EAF9-9902-0F92-AD8B-44291FE3EC7F}"/>
              </a:ext>
            </a:extLst>
          </p:cNvPr>
          <p:cNvSpPr>
            <a:spLocks noGrp="1"/>
          </p:cNvSpPr>
          <p:nvPr>
            <p:ph type="ctrTitle"/>
          </p:nvPr>
        </p:nvSpPr>
        <p:spPr/>
        <p:txBody>
          <a:bodyPr/>
          <a:lstStyle/>
          <a:p>
            <a:r>
              <a:rPr lang="en-IN" dirty="0"/>
              <a:t>Transformer </a:t>
            </a:r>
          </a:p>
        </p:txBody>
      </p:sp>
      <p:sp>
        <p:nvSpPr>
          <p:cNvPr id="3" name="Subtitle 2">
            <a:extLst>
              <a:ext uri="{FF2B5EF4-FFF2-40B4-BE49-F238E27FC236}">
                <a16:creationId xmlns:a16="http://schemas.microsoft.com/office/drawing/2014/main" id="{3C276DF0-7C67-D653-C48F-238B66171461}"/>
              </a:ext>
            </a:extLst>
          </p:cNvPr>
          <p:cNvSpPr>
            <a:spLocks noGrp="1"/>
          </p:cNvSpPr>
          <p:nvPr>
            <p:ph type="subTitle" idx="1"/>
          </p:nvPr>
        </p:nvSpPr>
        <p:spPr>
          <a:xfrm>
            <a:off x="1524000" y="3602038"/>
            <a:ext cx="9144000" cy="1655762"/>
          </a:xfrm>
        </p:spPr>
        <p:txBody>
          <a:bodyPr/>
          <a:lstStyle/>
          <a:p>
            <a:r>
              <a:rPr lang="en-IN" dirty="0"/>
              <a:t>Model Architecture</a:t>
            </a:r>
          </a:p>
          <a:p>
            <a:endParaRPr lang="en-IN" dirty="0"/>
          </a:p>
        </p:txBody>
      </p:sp>
    </p:spTree>
    <p:extLst>
      <p:ext uri="{BB962C8B-B14F-4D97-AF65-F5344CB8AC3E}">
        <p14:creationId xmlns:p14="http://schemas.microsoft.com/office/powerpoint/2010/main" val="99495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9EE193-B091-B494-6958-922EED383191}"/>
              </a:ext>
            </a:extLst>
          </p:cNvPr>
          <p:cNvSpPr>
            <a:spLocks noChangeArrowheads="1"/>
          </p:cNvSpPr>
          <p:nvPr/>
        </p:nvSpPr>
        <p:spPr bwMode="auto">
          <a:xfrm>
            <a:off x="-1" y="1150695"/>
            <a:ext cx="114248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rPr>
              <a:t>Pe is registered as a buffer using </a:t>
            </a:r>
            <a:r>
              <a:rPr kumimoji="0" lang="en-US" altLang="en-US" sz="2400" b="0" i="0" u="none" strike="noStrike" cap="none" normalizeH="0" baseline="0" dirty="0" err="1">
                <a:ln>
                  <a:noFill/>
                </a:ln>
                <a:solidFill>
                  <a:schemeClr val="tx1"/>
                </a:solidFill>
                <a:effectLst/>
              </a:rPr>
              <a:t>self.register_buffer</a:t>
            </a:r>
            <a:r>
              <a:rPr kumimoji="0" lang="en-US" altLang="en-US" sz="2400" b="0" i="0" u="none" strike="noStrike" cap="none" normalizeH="0" baseline="0" dirty="0">
                <a:ln>
                  <a:noFill/>
                </a:ln>
                <a:solidFill>
                  <a:schemeClr val="tx1"/>
                </a:solidFill>
                <a:effectLst/>
              </a:rPr>
              <a:t>('pe', pe), which means it will be part of the model state but not a learnable parameter similar is the role of </a:t>
            </a:r>
            <a:r>
              <a:rPr kumimoji="0" lang="en-US" altLang="en-US" sz="2400" b="0" i="0" u="none" strike="noStrike" cap="none" normalizeH="0" baseline="0" dirty="0" err="1">
                <a:ln>
                  <a:noFill/>
                </a:ln>
                <a:solidFill>
                  <a:schemeClr val="tx1"/>
                </a:solidFill>
                <a:effectLst/>
              </a:rPr>
              <a:t>req_grad</a:t>
            </a:r>
            <a:r>
              <a:rPr kumimoji="0" lang="en-US" altLang="en-US" sz="2400" b="0" i="0" u="none" strike="noStrike" cap="none" normalizeH="0" baseline="0" dirty="0">
                <a:ln>
                  <a:noFill/>
                </a:ln>
                <a:solidFill>
                  <a:schemeClr val="tx1"/>
                </a:solidFill>
                <a:effectLst/>
              </a:rPr>
              <a:t>(False).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rPr>
              <a:t>Includes batch size </a:t>
            </a:r>
            <a:r>
              <a:rPr kumimoji="0" lang="en-US" altLang="en-US" sz="2400" b="0" i="0" u="none" strike="noStrike" cap="none" normalizeH="0" baseline="0" dirty="0" err="1">
                <a:ln>
                  <a:noFill/>
                </a:ln>
                <a:solidFill>
                  <a:schemeClr val="tx1"/>
                </a:solidFill>
                <a:effectLst/>
              </a:rPr>
              <a:t>i.e</a:t>
            </a:r>
            <a:r>
              <a:rPr kumimoji="0" lang="en-US" altLang="en-US" sz="2400" b="0" i="0" u="none" strike="noStrike" cap="none" normalizeH="0" baseline="0" dirty="0">
                <a:ln>
                  <a:noFill/>
                </a:ln>
                <a:solidFill>
                  <a:schemeClr val="tx1"/>
                </a:solidFill>
                <a:effectLst/>
              </a:rPr>
              <a:t> in the formula </a:t>
            </a:r>
            <a:r>
              <a:rPr kumimoji="0" lang="en-US" altLang="en-US" sz="2400" b="0" i="0" u="none" strike="noStrike" cap="none" normalizeH="0" baseline="0" dirty="0" err="1">
                <a:ln>
                  <a:noFill/>
                </a:ln>
                <a:solidFill>
                  <a:schemeClr val="tx1"/>
                </a:solidFill>
                <a:effectLst/>
              </a:rPr>
              <a:t>pe.unsqueeze</a:t>
            </a:r>
            <a:r>
              <a:rPr kumimoji="0" lang="en-US" altLang="en-US" sz="2400" b="0" i="0" u="none" strike="noStrike" cap="none" normalizeH="0" baseline="0" dirty="0">
                <a:ln>
                  <a:noFill/>
                </a:ln>
                <a:solidFill>
                  <a:schemeClr val="tx1"/>
                </a:solidFill>
                <a:effectLst/>
              </a:rPr>
              <a:t>(0) as initially pe shape was (</a:t>
            </a:r>
            <a:r>
              <a:rPr kumimoji="0" lang="en-US" altLang="en-US" sz="2400" b="0" i="0" u="none" strike="noStrike" cap="none" normalizeH="0" baseline="0" dirty="0" err="1">
                <a:ln>
                  <a:noFill/>
                </a:ln>
                <a:solidFill>
                  <a:schemeClr val="tx1"/>
                </a:solidFill>
                <a:effectLst/>
              </a:rPr>
              <a:t>seq_len</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err="1">
                <a:ln>
                  <a:noFill/>
                </a:ln>
                <a:solidFill>
                  <a:schemeClr val="tx1"/>
                </a:solidFill>
                <a:effectLst/>
              </a:rPr>
              <a:t>d_model</a:t>
            </a:r>
            <a:r>
              <a:rPr kumimoji="0" lang="en-US" altLang="en-US" sz="2400" b="0" i="0" u="none" strike="noStrike" cap="none" normalizeH="0" baseline="0" dirty="0">
                <a:ln>
                  <a:noFill/>
                </a:ln>
                <a:solidFill>
                  <a:schemeClr val="tx1"/>
                </a:solidFill>
                <a:effectLst/>
              </a:rPr>
              <a:t>) -&gt; (1,seq_len,d_model) after </a:t>
            </a:r>
            <a:r>
              <a:rPr kumimoji="0" lang="en-US" altLang="en-US" sz="2400" b="0" i="0" u="none" strike="noStrike" cap="none" normalizeH="0" baseline="0" dirty="0" err="1">
                <a:ln>
                  <a:noFill/>
                </a:ln>
                <a:solidFill>
                  <a:schemeClr val="tx1"/>
                </a:solidFill>
                <a:effectLst/>
              </a:rPr>
              <a:t>def_forward</a:t>
            </a:r>
            <a:r>
              <a:rPr kumimoji="0" lang="en-US" altLang="en-US" sz="2400" b="0" i="0" u="none" strike="noStrike" cap="none" normalizeH="0" baseline="0" dirty="0">
                <a:ln>
                  <a:noFill/>
                </a:ln>
                <a:solidFill>
                  <a:schemeClr val="tx1"/>
                </a:solidFill>
                <a:effectLst/>
              </a:rPr>
              <a:t> its resultant shape would be (</a:t>
            </a:r>
            <a:r>
              <a:rPr kumimoji="0" lang="en-US" altLang="en-US" sz="2400" b="0" i="0" u="none" strike="noStrike" cap="none" normalizeH="0" baseline="0" dirty="0" err="1">
                <a:ln>
                  <a:noFill/>
                </a:ln>
                <a:solidFill>
                  <a:schemeClr val="tx1"/>
                </a:solidFill>
                <a:effectLst/>
              </a:rPr>
              <a:t>batch,seq_len,d_model</a:t>
            </a:r>
            <a:r>
              <a:rPr kumimoji="0" lang="en-US" altLang="en-US" sz="2400" b="0" i="0" u="none" strike="noStrike" cap="none" normalizeH="0" baseline="0" dirty="0">
                <a:ln>
                  <a:noFill/>
                </a:ln>
                <a:solidFill>
                  <a:schemeClr val="tx1"/>
                </a:solidFill>
                <a:effectLst/>
              </a:rPr>
              <a:t>).</a:t>
            </a:r>
          </a:p>
        </p:txBody>
      </p:sp>
      <p:pic>
        <p:nvPicPr>
          <p:cNvPr id="8" name="Picture 7">
            <a:extLst>
              <a:ext uri="{FF2B5EF4-FFF2-40B4-BE49-F238E27FC236}">
                <a16:creationId xmlns:a16="http://schemas.microsoft.com/office/drawing/2014/main" id="{1A7DB2CB-41EE-6F5C-9D35-609092C68BAA}"/>
              </a:ext>
            </a:extLst>
          </p:cNvPr>
          <p:cNvPicPr>
            <a:picLocks noChangeAspect="1"/>
          </p:cNvPicPr>
          <p:nvPr/>
        </p:nvPicPr>
        <p:blipFill>
          <a:blip r:embed="rId2"/>
          <a:stretch>
            <a:fillRect/>
          </a:stretch>
        </p:blipFill>
        <p:spPr>
          <a:xfrm>
            <a:off x="534476" y="3089687"/>
            <a:ext cx="10650436" cy="1000265"/>
          </a:xfrm>
          <a:prstGeom prst="rect">
            <a:avLst/>
          </a:prstGeom>
        </p:spPr>
      </p:pic>
      <p:sp>
        <p:nvSpPr>
          <p:cNvPr id="9" name="Rectangle 4">
            <a:extLst>
              <a:ext uri="{FF2B5EF4-FFF2-40B4-BE49-F238E27FC236}">
                <a16:creationId xmlns:a16="http://schemas.microsoft.com/office/drawing/2014/main" id="{718A17C2-090F-AD55-2B34-66D9C3901A6A}"/>
              </a:ext>
            </a:extLst>
          </p:cNvPr>
          <p:cNvSpPr>
            <a:spLocks noChangeArrowheads="1"/>
          </p:cNvSpPr>
          <p:nvPr/>
        </p:nvSpPr>
        <p:spPr bwMode="auto">
          <a:xfrm>
            <a:off x="0" y="4593692"/>
            <a:ext cx="1226734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rPr>
              <a:t>In the </a:t>
            </a:r>
            <a:r>
              <a:rPr kumimoji="0" lang="en-US" altLang="en-US" sz="2400" b="0" i="0" u="none" strike="noStrike" cap="none" normalizeH="0" baseline="0" dirty="0" err="1">
                <a:ln>
                  <a:noFill/>
                </a:ln>
                <a:solidFill>
                  <a:schemeClr val="tx1"/>
                </a:solidFill>
                <a:effectLst/>
              </a:rPr>
              <a:t>PositionalEncoding</a:t>
            </a:r>
            <a:r>
              <a:rPr kumimoji="0" lang="en-US" altLang="en-US" sz="2400" b="0" i="0" u="none" strike="noStrike" cap="none" normalizeH="0" baseline="0" dirty="0">
                <a:ln>
                  <a:noFill/>
                </a:ln>
                <a:solidFill>
                  <a:schemeClr val="tx1"/>
                </a:solidFill>
                <a:effectLst/>
              </a:rPr>
              <a:t> class, the dropout layer is used to regularize the positional encodings by randomly zeroing out parts of the tensor during training. This helps in preventing overfitting and ensures the model learns more robust features. During evaluation, dropout is turned off, and the full positional encodings are used. But while training dropout will be activated.</a:t>
            </a:r>
          </a:p>
        </p:txBody>
      </p:sp>
    </p:spTree>
    <p:extLst>
      <p:ext uri="{BB962C8B-B14F-4D97-AF65-F5344CB8AC3E}">
        <p14:creationId xmlns:p14="http://schemas.microsoft.com/office/powerpoint/2010/main" val="268861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8D58C7-4C3D-410F-8F8F-F3F73FEA9BA3}"/>
              </a:ext>
            </a:extLst>
          </p:cNvPr>
          <p:cNvPicPr>
            <a:picLocks noChangeAspect="1"/>
          </p:cNvPicPr>
          <p:nvPr/>
        </p:nvPicPr>
        <p:blipFill>
          <a:blip r:embed="rId2"/>
          <a:stretch>
            <a:fillRect/>
          </a:stretch>
        </p:blipFill>
        <p:spPr>
          <a:xfrm>
            <a:off x="742803" y="186242"/>
            <a:ext cx="9021434" cy="4286848"/>
          </a:xfrm>
          <a:prstGeom prst="rect">
            <a:avLst/>
          </a:prstGeom>
        </p:spPr>
      </p:pic>
    </p:spTree>
    <p:extLst>
      <p:ext uri="{BB962C8B-B14F-4D97-AF65-F5344CB8AC3E}">
        <p14:creationId xmlns:p14="http://schemas.microsoft.com/office/powerpoint/2010/main" val="3879373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9AB5-52EE-1755-4C35-E37BF66E556E}"/>
              </a:ext>
            </a:extLst>
          </p:cNvPr>
          <p:cNvPicPr>
            <a:picLocks noChangeAspect="1"/>
          </p:cNvPicPr>
          <p:nvPr/>
        </p:nvPicPr>
        <p:blipFill>
          <a:blip r:embed="rId2"/>
          <a:stretch>
            <a:fillRect/>
          </a:stretch>
        </p:blipFill>
        <p:spPr>
          <a:xfrm>
            <a:off x="146416" y="74249"/>
            <a:ext cx="11364911" cy="4182059"/>
          </a:xfrm>
          <a:prstGeom prst="rect">
            <a:avLst/>
          </a:prstGeom>
        </p:spPr>
      </p:pic>
      <p:sp>
        <p:nvSpPr>
          <p:cNvPr id="6" name="Rectangle 1">
            <a:extLst>
              <a:ext uri="{FF2B5EF4-FFF2-40B4-BE49-F238E27FC236}">
                <a16:creationId xmlns:a16="http://schemas.microsoft.com/office/drawing/2014/main" id="{011C0B43-444D-ED2C-DE21-37A6FDA36DD4}"/>
              </a:ext>
            </a:extLst>
          </p:cNvPr>
          <p:cNvSpPr>
            <a:spLocks noChangeArrowheads="1"/>
          </p:cNvSpPr>
          <p:nvPr/>
        </p:nvSpPr>
        <p:spPr bwMode="auto">
          <a:xfrm>
            <a:off x="146416" y="4279881"/>
            <a:ext cx="1162776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The shapes of these tensors before the transpose operation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query: (</a:t>
            </a:r>
            <a:r>
              <a:rPr kumimoji="0" lang="en-US" altLang="en-US" sz="2000" b="0" i="0" u="none" strike="noStrike" cap="none" normalizeH="0" baseline="0" dirty="0" err="1">
                <a:ln>
                  <a:noFill/>
                </a:ln>
                <a:solidFill>
                  <a:schemeClr val="tx1"/>
                </a:solidFill>
                <a:effectLst/>
              </a:rPr>
              <a:t>batch_size,num_heads,seq_len,d_k</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key: (</a:t>
            </a:r>
            <a:r>
              <a:rPr kumimoji="0" lang="en-US" altLang="en-US" sz="2000" b="0" i="0" u="none" strike="noStrike" cap="none" normalizeH="0" baseline="0" dirty="0" err="1">
                <a:ln>
                  <a:noFill/>
                </a:ln>
                <a:solidFill>
                  <a:schemeClr val="tx1"/>
                </a:solidFill>
                <a:effectLst/>
              </a:rPr>
              <a:t>batch_size,num_heads,seq_len,d_k</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t>After transpose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rPr>
              <a:t>The key dimension will change to -&gt; </a:t>
            </a:r>
            <a:r>
              <a:rPr lang="en-IN" sz="2000" dirty="0"/>
              <a:t>(</a:t>
            </a:r>
            <a:r>
              <a:rPr lang="en-IN" sz="2000" dirty="0" err="1"/>
              <a:t>batch_size,num_heads,d_k,seq_len</a:t>
            </a:r>
            <a:r>
              <a:rPr lang="en-IN" sz="2000" dirty="0"/>
              <a:t>).</a:t>
            </a:r>
          </a:p>
          <a:p>
            <a:r>
              <a:rPr lang="en-IN" sz="2000" dirty="0"/>
              <a:t>The resulting shape of the attention scores will be:</a:t>
            </a:r>
          </a:p>
          <a:p>
            <a:pPr marL="342900" indent="-342900">
              <a:buFont typeface="Arial" panose="020B0604020202020204" pitchFamily="34" charset="0"/>
              <a:buChar char="•"/>
            </a:pPr>
            <a:r>
              <a:rPr lang="en-IN" sz="2000" dirty="0"/>
              <a:t>(</a:t>
            </a:r>
            <a:r>
              <a:rPr lang="en-IN" sz="2000" dirty="0" err="1"/>
              <a:t>batch_size,num_heads,seq_len,seq_len</a:t>
            </a:r>
            <a:r>
              <a:rPr lang="en-IN" sz="2000" dirty="0"/>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6550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B07B956-7B61-B51D-6F9F-B25FA2D1D43D}"/>
              </a:ext>
            </a:extLst>
          </p:cNvPr>
          <p:cNvSpPr>
            <a:spLocks noChangeArrowheads="1"/>
          </p:cNvSpPr>
          <p:nvPr/>
        </p:nvSpPr>
        <p:spPr bwMode="auto">
          <a:xfrm>
            <a:off x="143839" y="0"/>
            <a:ext cx="12048161" cy="672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Each element in </a:t>
            </a:r>
            <a:r>
              <a:rPr kumimoji="0" lang="en-US" altLang="en-US" sz="2400" b="0" i="0" u="none" strike="noStrike" cap="none" normalizeH="0" baseline="0" dirty="0" err="1">
                <a:ln>
                  <a:noFill/>
                </a:ln>
                <a:solidFill>
                  <a:schemeClr val="tx1"/>
                </a:solidFill>
                <a:effectLst/>
                <a:latin typeface="Arial Unicode MS"/>
              </a:rPr>
              <a:t>attention_scores</a:t>
            </a:r>
            <a:r>
              <a:rPr kumimoji="0" lang="en-US" altLang="en-US" sz="2400" b="0" i="0" u="none" strike="noStrike" cap="none" normalizeH="0" baseline="0" dirty="0">
                <a:ln>
                  <a:noFill/>
                </a:ln>
                <a:solidFill>
                  <a:schemeClr val="tx1"/>
                </a:solidFill>
                <a:effectLst/>
              </a:rPr>
              <a:t> represents the raw compatibility score between a query and a key.</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Purpose of </a:t>
            </a:r>
            <a:r>
              <a:rPr kumimoji="0" lang="en-US" altLang="en-US" sz="2400" b="1" i="0" u="none" strike="noStrike" cap="none" normalizeH="0" baseline="0" dirty="0" err="1">
                <a:ln>
                  <a:noFill/>
                </a:ln>
                <a:solidFill>
                  <a:schemeClr val="tx1"/>
                </a:solidFill>
                <a:effectLst/>
                <a:latin typeface="Arial" panose="020B0604020202020204" pitchFamily="34" charset="0"/>
              </a:rPr>
              <a:t>Softmax</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purpose of applying the </a:t>
            </a:r>
            <a:r>
              <a:rPr kumimoji="0" lang="en-US" altLang="en-US" sz="2400" b="0" i="0" u="none" strike="noStrike" cap="none" normalizeH="0" baseline="0" dirty="0" err="1">
                <a:ln>
                  <a:noFill/>
                </a:ln>
                <a:solidFill>
                  <a:schemeClr val="tx1"/>
                </a:solidFill>
                <a:effectLst/>
                <a:latin typeface="Arial" panose="020B0604020202020204" pitchFamily="34" charset="0"/>
              </a:rPr>
              <a:t>softmax</a:t>
            </a:r>
            <a:r>
              <a:rPr kumimoji="0" lang="en-US" altLang="en-US" sz="2400" b="0" i="0" u="none" strike="noStrike" cap="none" normalizeH="0" baseline="0" dirty="0">
                <a:ln>
                  <a:noFill/>
                </a:ln>
                <a:solidFill>
                  <a:schemeClr val="tx1"/>
                </a:solidFill>
                <a:effectLst/>
                <a:latin typeface="Arial" panose="020B0604020202020204" pitchFamily="34" charset="0"/>
              </a:rPr>
              <a:t> function to the attention scores is to convert these raw scores into probabilities. The </a:t>
            </a:r>
            <a:r>
              <a:rPr kumimoji="0" lang="en-US" altLang="en-US" sz="2400" b="0" i="0" u="none" strike="noStrike" cap="none" normalizeH="0" baseline="0" dirty="0" err="1">
                <a:ln>
                  <a:noFill/>
                </a:ln>
                <a:solidFill>
                  <a:schemeClr val="tx1"/>
                </a:solidFill>
                <a:effectLst/>
                <a:latin typeface="Arial" panose="020B0604020202020204" pitchFamily="34" charset="0"/>
              </a:rPr>
              <a:t>softmax</a:t>
            </a:r>
            <a:r>
              <a:rPr kumimoji="0" lang="en-US" altLang="en-US" sz="2400" b="0" i="0" u="none" strike="noStrike" cap="none" normalizeH="0" baseline="0" dirty="0">
                <a:ln>
                  <a:noFill/>
                </a:ln>
                <a:solidFill>
                  <a:schemeClr val="tx1"/>
                </a:solidFill>
                <a:effectLst/>
                <a:latin typeface="Arial" panose="020B0604020202020204" pitchFamily="34" charset="0"/>
              </a:rPr>
              <a:t> function ensures that the scores are normalized: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Arial" panose="020B0604020202020204" pitchFamily="34" charset="0"/>
              </a:rPr>
              <a:t>The sum of the scores for each query across all keys is 1.</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Arial" panose="020B0604020202020204" pitchFamily="34" charset="0"/>
              </a:rPr>
              <a:t>The values are between 0 and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Why </a:t>
            </a:r>
            <a:r>
              <a:rPr kumimoji="0" lang="en-US" altLang="en-US" sz="2400" b="1" i="0" u="none" strike="noStrike" cap="none" normalizeH="0" baseline="0" dirty="0">
                <a:ln>
                  <a:noFill/>
                </a:ln>
                <a:solidFill>
                  <a:schemeClr val="tx1"/>
                </a:solidFill>
                <a:effectLst/>
                <a:latin typeface="Arial Unicode MS"/>
              </a:rPr>
              <a:t>dim=-1</a:t>
            </a:r>
            <a:r>
              <a:rPr kumimoji="0" lang="en-US" altLang="en-US" sz="2400" b="1" i="0" u="none" strike="noStrike" cap="none" normalizeH="0" baseline="0" dirty="0">
                <a:ln>
                  <a:noFill/>
                </a:ln>
                <a:solidFill>
                  <a:schemeClr val="tx1"/>
                </a:solidFill>
                <a:effectLst/>
              </a:rPr>
              <a:t>?</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a:t>
            </a:r>
            <a:r>
              <a:rPr kumimoji="0" lang="en-US" altLang="en-US" sz="2400" b="0" i="0" u="none" strike="noStrike" cap="none" normalizeH="0" baseline="0" dirty="0">
                <a:ln>
                  <a:noFill/>
                </a:ln>
                <a:solidFill>
                  <a:schemeClr val="tx1"/>
                </a:solidFill>
                <a:effectLst/>
                <a:latin typeface="Arial Unicode MS"/>
              </a:rPr>
              <a:t>dim=-1</a:t>
            </a:r>
            <a:r>
              <a:rPr kumimoji="0" lang="en-US" altLang="en-US" sz="2400" b="0" i="0" u="none" strike="noStrike" cap="none" normalizeH="0" baseline="0" dirty="0">
                <a:ln>
                  <a:noFill/>
                </a:ln>
                <a:solidFill>
                  <a:schemeClr val="tx1"/>
                </a:solidFill>
                <a:effectLst/>
              </a:rPr>
              <a:t> argument specifies that the </a:t>
            </a:r>
            <a:r>
              <a:rPr kumimoji="0" lang="en-US" altLang="en-US" sz="2400" b="0" i="0" u="none" strike="noStrike" cap="none" normalizeH="0" baseline="0" dirty="0" err="1">
                <a:ln>
                  <a:noFill/>
                </a:ln>
                <a:solidFill>
                  <a:schemeClr val="tx1"/>
                </a:solidFill>
                <a:effectLst/>
              </a:rPr>
              <a:t>softmax</a:t>
            </a:r>
            <a:r>
              <a:rPr kumimoji="0" lang="en-US" altLang="en-US" sz="2400" b="0" i="0" u="none" strike="noStrike" cap="none" normalizeH="0" baseline="0" dirty="0">
                <a:ln>
                  <a:noFill/>
                </a:ln>
                <a:solidFill>
                  <a:schemeClr val="tx1"/>
                </a:solidFill>
                <a:effectLst/>
              </a:rPr>
              <a:t> function should be applied along the last dimension of the tensor. This last dimension corresponds to the different keys for each query.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Reason to use @staticmethod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latin typeface="Arial" panose="020B0604020202020204" pitchFamily="34" charset="0"/>
              </a:rPr>
              <a:t>It is used to define a method within a class that doesn’t access or modify the class state.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err="1">
                <a:ln>
                  <a:noFill/>
                </a:ln>
                <a:solidFill>
                  <a:schemeClr val="tx1"/>
                </a:solidFill>
                <a:effectLst/>
                <a:latin typeface="Arial" panose="020B0604020202020204" pitchFamily="34" charset="0"/>
              </a:rPr>
              <a:t>i.e</a:t>
            </a:r>
            <a:r>
              <a:rPr kumimoji="0" lang="en-US" altLang="en-US" sz="2400" b="0" i="0" u="none" strike="noStrike" cap="none" normalizeH="0" baseline="0" dirty="0">
                <a:ln>
                  <a:noFill/>
                </a:ln>
                <a:solidFill>
                  <a:schemeClr val="tx1"/>
                </a:solidFill>
                <a:effectLst/>
                <a:latin typeface="Arial" panose="020B0604020202020204" pitchFamily="34" charset="0"/>
              </a:rPr>
              <a:t> </a:t>
            </a:r>
            <a:r>
              <a:rPr lang="en-US" altLang="en-US" sz="2400" dirty="0">
                <a:latin typeface="Arial" panose="020B0604020202020204" pitchFamily="34" charset="0"/>
              </a:rPr>
              <a:t>this means the method doesn’t uses the instances (like ‘self’) or class (‘</a:t>
            </a:r>
            <a:r>
              <a:rPr lang="en-US" altLang="en-US" sz="2400" dirty="0" err="1">
                <a:latin typeface="Arial" panose="020B0604020202020204" pitchFamily="34" charset="0"/>
              </a:rPr>
              <a:t>cls</a:t>
            </a:r>
            <a:r>
              <a:rPr lang="en-US" altLang="en-US" sz="2400" dirty="0">
                <a:latin typeface="Arial" panose="020B0604020202020204" pitchFamily="34" charset="0"/>
              </a:rPr>
              <a:t>’) parameters.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242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1A39F-7EFF-0EA8-B331-00307D5DE98E}"/>
              </a:ext>
            </a:extLst>
          </p:cNvPr>
          <p:cNvPicPr>
            <a:picLocks noChangeAspect="1"/>
          </p:cNvPicPr>
          <p:nvPr/>
        </p:nvPicPr>
        <p:blipFill>
          <a:blip r:embed="rId2"/>
          <a:stretch>
            <a:fillRect/>
          </a:stretch>
        </p:blipFill>
        <p:spPr>
          <a:xfrm>
            <a:off x="375439" y="647312"/>
            <a:ext cx="11441122" cy="5563376"/>
          </a:xfrm>
          <a:prstGeom prst="rect">
            <a:avLst/>
          </a:prstGeom>
        </p:spPr>
      </p:pic>
    </p:spTree>
    <p:extLst>
      <p:ext uri="{BB962C8B-B14F-4D97-AF65-F5344CB8AC3E}">
        <p14:creationId xmlns:p14="http://schemas.microsoft.com/office/powerpoint/2010/main" val="60418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E15F78-9551-A8E2-09BB-F67F65DA0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460"/>
            <a:ext cx="12192000" cy="6367080"/>
          </a:xfrm>
          <a:prstGeom prst="rect">
            <a:avLst/>
          </a:prstGeom>
        </p:spPr>
      </p:pic>
    </p:spTree>
    <p:extLst>
      <p:ext uri="{BB962C8B-B14F-4D97-AF65-F5344CB8AC3E}">
        <p14:creationId xmlns:p14="http://schemas.microsoft.com/office/powerpoint/2010/main" val="280708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57BF5B-283E-D178-3BBA-C92C5472AF6E}"/>
              </a:ext>
            </a:extLst>
          </p:cNvPr>
          <p:cNvSpPr txBox="1"/>
          <p:nvPr/>
        </p:nvSpPr>
        <p:spPr>
          <a:xfrm>
            <a:off x="184935" y="256853"/>
            <a:ext cx="10911154" cy="446276"/>
          </a:xfrm>
          <a:prstGeom prst="rect">
            <a:avLst/>
          </a:prstGeom>
          <a:noFill/>
        </p:spPr>
        <p:txBody>
          <a:bodyPr wrap="square" rtlCol="0">
            <a:spAutoFit/>
          </a:bodyPr>
          <a:lstStyle/>
          <a:p>
            <a:r>
              <a:rPr lang="en-US" sz="2300" u="sng" dirty="0">
                <a:latin typeface="Arial Black" panose="020B0A04020102020204" pitchFamily="34" charset="0"/>
              </a:rPr>
              <a:t>BERT(</a:t>
            </a:r>
            <a:r>
              <a:rPr lang="en-IN" sz="2300" u="sng" dirty="0">
                <a:latin typeface="Arial Black" panose="020B0A04020102020204" pitchFamily="34" charset="0"/>
              </a:rPr>
              <a:t>Bidirectional Encoder Representations from Transformers)</a:t>
            </a:r>
          </a:p>
        </p:txBody>
      </p:sp>
      <p:pic>
        <p:nvPicPr>
          <p:cNvPr id="6" name="Picture 5">
            <a:extLst>
              <a:ext uri="{FF2B5EF4-FFF2-40B4-BE49-F238E27FC236}">
                <a16:creationId xmlns:a16="http://schemas.microsoft.com/office/drawing/2014/main" id="{E09AE6BC-635B-CB03-C04F-BF69CB216B02}"/>
              </a:ext>
            </a:extLst>
          </p:cNvPr>
          <p:cNvPicPr>
            <a:picLocks noChangeAspect="1"/>
          </p:cNvPicPr>
          <p:nvPr/>
        </p:nvPicPr>
        <p:blipFill>
          <a:blip r:embed="rId2"/>
          <a:stretch>
            <a:fillRect/>
          </a:stretch>
        </p:blipFill>
        <p:spPr>
          <a:xfrm>
            <a:off x="0" y="990600"/>
            <a:ext cx="12192000" cy="5687602"/>
          </a:xfrm>
          <a:prstGeom prst="rect">
            <a:avLst/>
          </a:prstGeom>
        </p:spPr>
      </p:pic>
    </p:spTree>
    <p:extLst>
      <p:ext uri="{BB962C8B-B14F-4D97-AF65-F5344CB8AC3E}">
        <p14:creationId xmlns:p14="http://schemas.microsoft.com/office/powerpoint/2010/main" val="409557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C00B3-F888-E0FF-FE95-BAC335DA50E2}"/>
              </a:ext>
            </a:extLst>
          </p:cNvPr>
          <p:cNvPicPr>
            <a:picLocks noChangeAspect="1"/>
          </p:cNvPicPr>
          <p:nvPr/>
        </p:nvPicPr>
        <p:blipFill>
          <a:blip r:embed="rId2"/>
          <a:stretch>
            <a:fillRect/>
          </a:stretch>
        </p:blipFill>
        <p:spPr>
          <a:xfrm>
            <a:off x="5113937" y="113837"/>
            <a:ext cx="7078063" cy="663032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02B8109-BAC8-B21E-268E-58CD04237951}"/>
                  </a:ext>
                </a:extLst>
              </p14:cNvPr>
              <p14:cNvContentPartPr/>
              <p14:nvPr/>
            </p14:nvContentPartPr>
            <p14:xfrm>
              <a:off x="-1048191" y="6606024"/>
              <a:ext cx="360" cy="360"/>
            </p14:xfrm>
          </p:contentPart>
        </mc:Choice>
        <mc:Fallback xmlns="">
          <p:pic>
            <p:nvPicPr>
              <p:cNvPr id="6" name="Ink 5">
                <a:extLst>
                  <a:ext uri="{FF2B5EF4-FFF2-40B4-BE49-F238E27FC236}">
                    <a16:creationId xmlns:a16="http://schemas.microsoft.com/office/drawing/2014/main" id="{302B8109-BAC8-B21E-268E-58CD04237951}"/>
                  </a:ext>
                </a:extLst>
              </p:cNvPr>
              <p:cNvPicPr/>
              <p:nvPr/>
            </p:nvPicPr>
            <p:blipFill>
              <a:blip r:embed="rId4"/>
              <a:stretch>
                <a:fillRect/>
              </a:stretch>
            </p:blipFill>
            <p:spPr>
              <a:xfrm>
                <a:off x="-1057191" y="65970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947D475-8BEC-8DFE-28B0-738ED299EDFF}"/>
                  </a:ext>
                </a:extLst>
              </p14:cNvPr>
              <p14:cNvContentPartPr/>
              <p14:nvPr/>
            </p14:nvContentPartPr>
            <p14:xfrm>
              <a:off x="3391689" y="4386624"/>
              <a:ext cx="3351240" cy="1831320"/>
            </p14:xfrm>
          </p:contentPart>
        </mc:Choice>
        <mc:Fallback xmlns="">
          <p:pic>
            <p:nvPicPr>
              <p:cNvPr id="7" name="Ink 6">
                <a:extLst>
                  <a:ext uri="{FF2B5EF4-FFF2-40B4-BE49-F238E27FC236}">
                    <a16:creationId xmlns:a16="http://schemas.microsoft.com/office/drawing/2014/main" id="{1947D475-8BEC-8DFE-28B0-738ED299EDFF}"/>
                  </a:ext>
                </a:extLst>
              </p:cNvPr>
              <p:cNvPicPr/>
              <p:nvPr/>
            </p:nvPicPr>
            <p:blipFill>
              <a:blip r:embed="rId6"/>
              <a:stretch>
                <a:fillRect/>
              </a:stretch>
            </p:blipFill>
            <p:spPr>
              <a:xfrm>
                <a:off x="3382689" y="4377984"/>
                <a:ext cx="3368880" cy="184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B875799-69FF-265E-D20C-03A011672565}"/>
                  </a:ext>
                </a:extLst>
              </p14:cNvPr>
              <p14:cNvContentPartPr/>
              <p14:nvPr/>
            </p14:nvContentPartPr>
            <p14:xfrm>
              <a:off x="5207169" y="4225344"/>
              <a:ext cx="606240" cy="1414440"/>
            </p14:xfrm>
          </p:contentPart>
        </mc:Choice>
        <mc:Fallback xmlns="">
          <p:pic>
            <p:nvPicPr>
              <p:cNvPr id="8" name="Ink 7">
                <a:extLst>
                  <a:ext uri="{FF2B5EF4-FFF2-40B4-BE49-F238E27FC236}">
                    <a16:creationId xmlns:a16="http://schemas.microsoft.com/office/drawing/2014/main" id="{5B875799-69FF-265E-D20C-03A011672565}"/>
                  </a:ext>
                </a:extLst>
              </p:cNvPr>
              <p:cNvPicPr/>
              <p:nvPr/>
            </p:nvPicPr>
            <p:blipFill>
              <a:blip r:embed="rId8"/>
              <a:stretch>
                <a:fillRect/>
              </a:stretch>
            </p:blipFill>
            <p:spPr>
              <a:xfrm>
                <a:off x="5198529" y="4216704"/>
                <a:ext cx="623880" cy="1432080"/>
              </a:xfrm>
              <a:prstGeom prst="rect">
                <a:avLst/>
              </a:prstGeom>
            </p:spPr>
          </p:pic>
        </mc:Fallback>
      </mc:AlternateContent>
      <p:grpSp>
        <p:nvGrpSpPr>
          <p:cNvPr id="14" name="Group 13">
            <a:extLst>
              <a:ext uri="{FF2B5EF4-FFF2-40B4-BE49-F238E27FC236}">
                <a16:creationId xmlns:a16="http://schemas.microsoft.com/office/drawing/2014/main" id="{74582AB7-3710-CF24-B6B5-7039112A1671}"/>
              </a:ext>
            </a:extLst>
          </p:cNvPr>
          <p:cNvGrpSpPr/>
          <p:nvPr/>
        </p:nvGrpSpPr>
        <p:grpSpPr>
          <a:xfrm>
            <a:off x="4865889" y="3291504"/>
            <a:ext cx="1070640" cy="1861200"/>
            <a:chOff x="4865889" y="3291504"/>
            <a:chExt cx="1070640" cy="1861200"/>
          </a:xfrm>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0" name="Ink 9">
                  <a:extLst>
                    <a:ext uri="{FF2B5EF4-FFF2-40B4-BE49-F238E27FC236}">
                      <a16:creationId xmlns:a16="http://schemas.microsoft.com/office/drawing/2014/main" id="{27AFE2E8-6B05-AB13-F344-13002CDB57A3}"/>
                    </a:ext>
                  </a:extLst>
                </p14:cNvPr>
                <p14:cNvContentPartPr/>
                <p14:nvPr/>
              </p14:nvContentPartPr>
              <p14:xfrm>
                <a:off x="4936449" y="3387264"/>
                <a:ext cx="1000080" cy="1765440"/>
              </p14:xfrm>
            </p:contentPart>
          </mc:Choice>
          <mc:Fallback xmlns="">
            <p:pic>
              <p:nvPicPr>
                <p:cNvPr id="10" name="Ink 9">
                  <a:extLst>
                    <a:ext uri="{FF2B5EF4-FFF2-40B4-BE49-F238E27FC236}">
                      <a16:creationId xmlns:a16="http://schemas.microsoft.com/office/drawing/2014/main" id="{27AFE2E8-6B05-AB13-F344-13002CDB57A3}"/>
                    </a:ext>
                  </a:extLst>
                </p:cNvPr>
                <p:cNvPicPr/>
                <p:nvPr/>
              </p:nvPicPr>
              <p:blipFill>
                <a:blip r:embed="rId10"/>
                <a:stretch>
                  <a:fillRect/>
                </a:stretch>
              </p:blipFill>
              <p:spPr>
                <a:xfrm>
                  <a:off x="4873809" y="3009264"/>
                  <a:ext cx="1125720" cy="252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1" name="Ink 10">
                  <a:extLst>
                    <a:ext uri="{FF2B5EF4-FFF2-40B4-BE49-F238E27FC236}">
                      <a16:creationId xmlns:a16="http://schemas.microsoft.com/office/drawing/2014/main" id="{CB961820-975C-EA25-9AD2-92D0193126FC}"/>
                    </a:ext>
                  </a:extLst>
                </p14:cNvPr>
                <p14:cNvContentPartPr/>
                <p14:nvPr/>
              </p14:nvContentPartPr>
              <p14:xfrm>
                <a:off x="4872729" y="3291504"/>
                <a:ext cx="776520" cy="1108800"/>
              </p14:xfrm>
            </p:contentPart>
          </mc:Choice>
          <mc:Fallback xmlns="">
            <p:pic>
              <p:nvPicPr>
                <p:cNvPr id="11" name="Ink 10">
                  <a:extLst>
                    <a:ext uri="{FF2B5EF4-FFF2-40B4-BE49-F238E27FC236}">
                      <a16:creationId xmlns:a16="http://schemas.microsoft.com/office/drawing/2014/main" id="{CB961820-975C-EA25-9AD2-92D0193126FC}"/>
                    </a:ext>
                  </a:extLst>
                </p:cNvPr>
                <p:cNvPicPr/>
                <p:nvPr/>
              </p:nvPicPr>
              <p:blipFill>
                <a:blip r:embed="rId12"/>
                <a:stretch>
                  <a:fillRect/>
                </a:stretch>
              </p:blipFill>
              <p:spPr>
                <a:xfrm>
                  <a:off x="4809729" y="2913504"/>
                  <a:ext cx="902160" cy="186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2" name="Ink 11">
                  <a:extLst>
                    <a:ext uri="{FF2B5EF4-FFF2-40B4-BE49-F238E27FC236}">
                      <a16:creationId xmlns:a16="http://schemas.microsoft.com/office/drawing/2014/main" id="{9F3731DB-3489-E6E0-3BD9-CF9E567F5C42}"/>
                    </a:ext>
                  </a:extLst>
                </p14:cNvPr>
                <p14:cNvContentPartPr/>
                <p14:nvPr/>
              </p14:nvContentPartPr>
              <p14:xfrm>
                <a:off x="4865889" y="3399144"/>
                <a:ext cx="964800" cy="1079640"/>
              </p14:xfrm>
            </p:contentPart>
          </mc:Choice>
          <mc:Fallback xmlns="">
            <p:pic>
              <p:nvPicPr>
                <p:cNvPr id="12" name="Ink 11">
                  <a:extLst>
                    <a:ext uri="{FF2B5EF4-FFF2-40B4-BE49-F238E27FC236}">
                      <a16:creationId xmlns:a16="http://schemas.microsoft.com/office/drawing/2014/main" id="{9F3731DB-3489-E6E0-3BD9-CF9E567F5C42}"/>
                    </a:ext>
                  </a:extLst>
                </p:cNvPr>
                <p:cNvPicPr/>
                <p:nvPr/>
              </p:nvPicPr>
              <p:blipFill>
                <a:blip r:embed="rId14"/>
                <a:stretch>
                  <a:fillRect/>
                </a:stretch>
              </p:blipFill>
              <p:spPr>
                <a:xfrm>
                  <a:off x="4803249" y="3021144"/>
                  <a:ext cx="1090440" cy="183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3" name="Ink 12">
                  <a:extLst>
                    <a:ext uri="{FF2B5EF4-FFF2-40B4-BE49-F238E27FC236}">
                      <a16:creationId xmlns:a16="http://schemas.microsoft.com/office/drawing/2014/main" id="{C3F1C62E-EE9D-2814-88C1-5D50B135FBAA}"/>
                    </a:ext>
                  </a:extLst>
                </p14:cNvPr>
                <p14:cNvContentPartPr/>
                <p14:nvPr/>
              </p14:nvContentPartPr>
              <p14:xfrm>
                <a:off x="5013489" y="3447744"/>
                <a:ext cx="826920" cy="1167840"/>
              </p14:xfrm>
            </p:contentPart>
          </mc:Choice>
          <mc:Fallback xmlns="">
            <p:pic>
              <p:nvPicPr>
                <p:cNvPr id="13" name="Ink 12">
                  <a:extLst>
                    <a:ext uri="{FF2B5EF4-FFF2-40B4-BE49-F238E27FC236}">
                      <a16:creationId xmlns:a16="http://schemas.microsoft.com/office/drawing/2014/main" id="{C3F1C62E-EE9D-2814-88C1-5D50B135FBAA}"/>
                    </a:ext>
                  </a:extLst>
                </p:cNvPr>
                <p:cNvPicPr/>
                <p:nvPr/>
              </p:nvPicPr>
              <p:blipFill>
                <a:blip r:embed="rId16"/>
                <a:stretch>
                  <a:fillRect/>
                </a:stretch>
              </p:blipFill>
              <p:spPr>
                <a:xfrm>
                  <a:off x="4950849" y="3069744"/>
                  <a:ext cx="952560" cy="19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8060FF06-A64D-5A22-F4F4-D5D0A05978AE}"/>
                  </a:ext>
                </a:extLst>
              </p14:cNvPr>
              <p14:cNvContentPartPr/>
              <p14:nvPr/>
            </p14:nvContentPartPr>
            <p14:xfrm>
              <a:off x="4864809" y="2946624"/>
              <a:ext cx="1251720" cy="2407680"/>
            </p14:xfrm>
          </p:contentPart>
        </mc:Choice>
        <mc:Fallback xmlns="">
          <p:pic>
            <p:nvPicPr>
              <p:cNvPr id="17" name="Ink 16">
                <a:extLst>
                  <a:ext uri="{FF2B5EF4-FFF2-40B4-BE49-F238E27FC236}">
                    <a16:creationId xmlns:a16="http://schemas.microsoft.com/office/drawing/2014/main" id="{8060FF06-A64D-5A22-F4F4-D5D0A05978AE}"/>
                  </a:ext>
                </a:extLst>
              </p:cNvPr>
              <p:cNvPicPr/>
              <p:nvPr/>
            </p:nvPicPr>
            <p:blipFill>
              <a:blip r:embed="rId18"/>
              <a:stretch>
                <a:fillRect/>
              </a:stretch>
            </p:blipFill>
            <p:spPr>
              <a:xfrm>
                <a:off x="4801809" y="2883624"/>
                <a:ext cx="1377360" cy="2533320"/>
              </a:xfrm>
              <a:prstGeom prst="rect">
                <a:avLst/>
              </a:prstGeom>
            </p:spPr>
          </p:pic>
        </mc:Fallback>
      </mc:AlternateContent>
      <p:pic>
        <p:nvPicPr>
          <p:cNvPr id="19" name="Picture 18">
            <a:extLst>
              <a:ext uri="{FF2B5EF4-FFF2-40B4-BE49-F238E27FC236}">
                <a16:creationId xmlns:a16="http://schemas.microsoft.com/office/drawing/2014/main" id="{1019B289-80E8-3038-78F7-89BE0E3D2763}"/>
              </a:ext>
            </a:extLst>
          </p:cNvPr>
          <p:cNvPicPr>
            <a:picLocks noChangeAspect="1"/>
          </p:cNvPicPr>
          <p:nvPr/>
        </p:nvPicPr>
        <p:blipFill>
          <a:blip r:embed="rId19"/>
          <a:stretch>
            <a:fillRect/>
          </a:stretch>
        </p:blipFill>
        <p:spPr>
          <a:xfrm>
            <a:off x="0" y="38438"/>
            <a:ext cx="4863089" cy="2771386"/>
          </a:xfrm>
          <a:prstGeom prst="rect">
            <a:avLst/>
          </a:prstGeom>
        </p:spPr>
      </p:pic>
      <p:sp>
        <p:nvSpPr>
          <p:cNvPr id="21" name="TextBox 20">
            <a:extLst>
              <a:ext uri="{FF2B5EF4-FFF2-40B4-BE49-F238E27FC236}">
                <a16:creationId xmlns:a16="http://schemas.microsoft.com/office/drawing/2014/main" id="{F3D56AED-FBEE-88E8-09E7-985803CED844}"/>
              </a:ext>
            </a:extLst>
          </p:cNvPr>
          <p:cNvSpPr txBox="1"/>
          <p:nvPr/>
        </p:nvSpPr>
        <p:spPr>
          <a:xfrm>
            <a:off x="341616" y="2936771"/>
            <a:ext cx="6642242" cy="1200329"/>
          </a:xfrm>
          <a:prstGeom prst="rect">
            <a:avLst/>
          </a:prstGeom>
          <a:noFill/>
        </p:spPr>
        <p:txBody>
          <a:bodyPr wrap="square">
            <a:spAutoFit/>
          </a:bodyPr>
          <a:lstStyle/>
          <a:p>
            <a:pPr algn="l">
              <a:buFont typeface="Arial" panose="020B0604020202020204" pitchFamily="34" charset="0"/>
              <a:buChar char="•"/>
            </a:pPr>
            <a:r>
              <a:rPr lang="en-IN" b="0" i="0" dirty="0">
                <a:solidFill>
                  <a:srgbClr val="383838"/>
                </a:solidFill>
                <a:effectLst/>
                <a:highlight>
                  <a:srgbClr val="FFFFFF"/>
                </a:highlight>
                <a:latin typeface="Inter"/>
              </a:rPr>
              <a:t>BERT Base: 12 layers (transformer blocks), 12 attention heads, 110 million parameters and </a:t>
            </a:r>
            <a:r>
              <a:rPr lang="en-IN" dirty="0"/>
              <a:t>768 hidden size (word </a:t>
            </a:r>
            <a:r>
              <a:rPr lang="en-IN" dirty="0" err="1"/>
              <a:t>emebedding</a:t>
            </a:r>
            <a:r>
              <a:rPr lang="en-IN" dirty="0"/>
              <a:t> size).</a:t>
            </a:r>
            <a:endParaRPr lang="en-IN" b="0" i="0" dirty="0">
              <a:solidFill>
                <a:srgbClr val="383838"/>
              </a:solidFill>
              <a:effectLst/>
              <a:highlight>
                <a:srgbClr val="FFFFFF"/>
              </a:highlight>
              <a:latin typeface="Inter"/>
            </a:endParaRPr>
          </a:p>
          <a:p>
            <a:pPr algn="l">
              <a:buFont typeface="Arial" panose="020B0604020202020204" pitchFamily="34" charset="0"/>
              <a:buChar char="•"/>
            </a:pPr>
            <a:r>
              <a:rPr lang="en-IN" b="0" i="0" dirty="0">
                <a:solidFill>
                  <a:srgbClr val="383838"/>
                </a:solidFill>
                <a:effectLst/>
                <a:highlight>
                  <a:srgbClr val="FFFFFF"/>
                </a:highlight>
                <a:latin typeface="Inter"/>
              </a:rPr>
              <a:t>BERT Large: 24 layers (transformer blocks), 16 attention heads, 340 million parameters and 1024 hidden size.</a:t>
            </a:r>
          </a:p>
        </p:txBody>
      </p:sp>
    </p:spTree>
    <p:extLst>
      <p:ext uri="{BB962C8B-B14F-4D97-AF65-F5344CB8AC3E}">
        <p14:creationId xmlns:p14="http://schemas.microsoft.com/office/powerpoint/2010/main" val="1584052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2539A-BF55-7A8A-AC48-64C338F5E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1" y="0"/>
            <a:ext cx="12130698" cy="6858000"/>
          </a:xfrm>
          <a:prstGeom prst="rect">
            <a:avLst/>
          </a:prstGeom>
        </p:spPr>
      </p:pic>
    </p:spTree>
    <p:extLst>
      <p:ext uri="{BB962C8B-B14F-4D97-AF65-F5344CB8AC3E}">
        <p14:creationId xmlns:p14="http://schemas.microsoft.com/office/powerpoint/2010/main" val="1532495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9630DB-0250-7A0C-1258-ECB9429695AD}"/>
              </a:ext>
            </a:extLst>
          </p:cNvPr>
          <p:cNvPicPr>
            <a:picLocks noChangeAspect="1"/>
          </p:cNvPicPr>
          <p:nvPr/>
        </p:nvPicPr>
        <p:blipFill>
          <a:blip r:embed="rId2"/>
          <a:stretch>
            <a:fillRect/>
          </a:stretch>
        </p:blipFill>
        <p:spPr>
          <a:xfrm>
            <a:off x="0" y="0"/>
            <a:ext cx="12192000" cy="6706969"/>
          </a:xfrm>
          <a:prstGeom prst="rect">
            <a:avLst/>
          </a:prstGeom>
        </p:spPr>
      </p:pic>
    </p:spTree>
    <p:extLst>
      <p:ext uri="{BB962C8B-B14F-4D97-AF65-F5344CB8AC3E}">
        <p14:creationId xmlns:p14="http://schemas.microsoft.com/office/powerpoint/2010/main" val="287569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26505E-2E32-7D6D-1CEE-2B225754AD7D}"/>
              </a:ext>
            </a:extLst>
          </p:cNvPr>
          <p:cNvPicPr>
            <a:picLocks noChangeAspect="1"/>
          </p:cNvPicPr>
          <p:nvPr/>
        </p:nvPicPr>
        <p:blipFill>
          <a:blip r:embed="rId2"/>
          <a:stretch>
            <a:fillRect/>
          </a:stretch>
        </p:blipFill>
        <p:spPr>
          <a:xfrm>
            <a:off x="3509633" y="30822"/>
            <a:ext cx="5193282" cy="6858000"/>
          </a:xfrm>
          <a:prstGeom prst="rect">
            <a:avLst/>
          </a:prstGeom>
        </p:spPr>
      </p:pic>
    </p:spTree>
    <p:extLst>
      <p:ext uri="{BB962C8B-B14F-4D97-AF65-F5344CB8AC3E}">
        <p14:creationId xmlns:p14="http://schemas.microsoft.com/office/powerpoint/2010/main" val="2758964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7D03E-E941-B154-F874-A7F6973DBD02}"/>
              </a:ext>
            </a:extLst>
          </p:cNvPr>
          <p:cNvPicPr>
            <a:picLocks noChangeAspect="1"/>
          </p:cNvPicPr>
          <p:nvPr/>
        </p:nvPicPr>
        <p:blipFill>
          <a:blip r:embed="rId2"/>
          <a:stretch>
            <a:fillRect/>
          </a:stretch>
        </p:blipFill>
        <p:spPr>
          <a:xfrm>
            <a:off x="1124475" y="0"/>
            <a:ext cx="10107436" cy="4029637"/>
          </a:xfrm>
          <a:prstGeom prst="rect">
            <a:avLst/>
          </a:prstGeom>
        </p:spPr>
      </p:pic>
      <p:sp>
        <p:nvSpPr>
          <p:cNvPr id="7" name="TextBox 6">
            <a:extLst>
              <a:ext uri="{FF2B5EF4-FFF2-40B4-BE49-F238E27FC236}">
                <a16:creationId xmlns:a16="http://schemas.microsoft.com/office/drawing/2014/main" id="{BF720E31-8768-36C2-9615-1C59680666EC}"/>
              </a:ext>
            </a:extLst>
          </p:cNvPr>
          <p:cNvSpPr txBox="1"/>
          <p:nvPr/>
        </p:nvSpPr>
        <p:spPr>
          <a:xfrm>
            <a:off x="-1712" y="4342109"/>
            <a:ext cx="6097712" cy="1754326"/>
          </a:xfrm>
          <a:prstGeom prst="rect">
            <a:avLst/>
          </a:prstGeom>
          <a:noFill/>
        </p:spPr>
        <p:txBody>
          <a:bodyPr wrap="square">
            <a:spAutoFit/>
          </a:bodyPr>
          <a:lstStyle/>
          <a:p>
            <a:r>
              <a:rPr lang="en-IN" b="1" dirty="0"/>
              <a:t>Embeddings</a:t>
            </a:r>
            <a:r>
              <a:rPr lang="en-IN" dirty="0"/>
              <a:t>:</a:t>
            </a:r>
          </a:p>
          <a:p>
            <a:pPr>
              <a:buFont typeface="Arial" panose="020B0604020202020204" pitchFamily="34" charset="0"/>
              <a:buChar char="•"/>
            </a:pPr>
            <a:r>
              <a:rPr lang="en-IN" b="1" dirty="0"/>
              <a:t>Token Embeddings</a:t>
            </a:r>
            <a:r>
              <a:rPr lang="en-IN" dirty="0"/>
              <a:t>: Embeddings for individual tokens.</a:t>
            </a:r>
          </a:p>
          <a:p>
            <a:pPr>
              <a:buFont typeface="Arial" panose="020B0604020202020204" pitchFamily="34" charset="0"/>
              <a:buChar char="•"/>
            </a:pPr>
            <a:r>
              <a:rPr lang="en-IN" b="1" dirty="0"/>
              <a:t>Segment Embeddings</a:t>
            </a:r>
            <a:r>
              <a:rPr lang="en-IN" dirty="0"/>
              <a:t>: Different embeddings to distinguish between two sentences in NSP tasks.</a:t>
            </a:r>
          </a:p>
          <a:p>
            <a:pPr>
              <a:buFont typeface="Arial" panose="020B0604020202020204" pitchFamily="34" charset="0"/>
              <a:buChar char="•"/>
            </a:pPr>
            <a:r>
              <a:rPr lang="en-IN" b="1" dirty="0"/>
              <a:t>Positional Embeddings</a:t>
            </a:r>
            <a:r>
              <a:rPr lang="en-IN" dirty="0"/>
              <a:t>: Encodes the position of each token in the sequence.</a:t>
            </a:r>
          </a:p>
        </p:txBody>
      </p:sp>
      <p:sp>
        <p:nvSpPr>
          <p:cNvPr id="8" name="Rectangle 1">
            <a:extLst>
              <a:ext uri="{FF2B5EF4-FFF2-40B4-BE49-F238E27FC236}">
                <a16:creationId xmlns:a16="http://schemas.microsoft.com/office/drawing/2014/main" id="{CDF803CD-2019-DD2C-B381-D063F4C627AB}"/>
              </a:ext>
            </a:extLst>
          </p:cNvPr>
          <p:cNvSpPr>
            <a:spLocks noChangeArrowheads="1"/>
          </p:cNvSpPr>
          <p:nvPr/>
        </p:nvSpPr>
        <p:spPr bwMode="auto">
          <a:xfrm>
            <a:off x="5938463" y="4337412"/>
            <a:ext cx="6097712"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Input Representation</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BERT uses </a:t>
            </a:r>
            <a:r>
              <a:rPr kumimoji="0" lang="en-US" altLang="en-US" sz="1600" b="0" i="0" u="none" strike="noStrike" cap="none" normalizeH="0" baseline="0" dirty="0" err="1">
                <a:ln>
                  <a:noFill/>
                </a:ln>
                <a:solidFill>
                  <a:schemeClr val="tx1"/>
                </a:solidFill>
                <a:effectLst/>
              </a:rPr>
              <a:t>WordPiece</a:t>
            </a:r>
            <a:r>
              <a:rPr kumimoji="0" lang="en-US" altLang="en-US" sz="1600" b="0" i="0" u="none" strike="noStrike" cap="none" normalizeH="0" baseline="0" dirty="0">
                <a:ln>
                  <a:noFill/>
                </a:ln>
                <a:solidFill>
                  <a:schemeClr val="tx1"/>
                </a:solidFill>
                <a:effectLst/>
              </a:rPr>
              <a:t> embeddings with a 30,000 token vocabulary.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The input representation is a combination of token embeddings, segment embeddings, and positional embeddings.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Tokens are packed into fixed-length sequences, and special tokens [CLS] (classification) and [SEP] (separator) are added to the beginning and end of the sequences respectively.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774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2A27E2-3E31-F1A2-0798-71CD7DD9B8A7}"/>
              </a:ext>
            </a:extLst>
          </p:cNvPr>
          <p:cNvSpPr txBox="1"/>
          <p:nvPr/>
        </p:nvSpPr>
        <p:spPr>
          <a:xfrm>
            <a:off x="-1712" y="-1"/>
            <a:ext cx="12193712" cy="1384995"/>
          </a:xfrm>
          <a:prstGeom prst="rect">
            <a:avLst/>
          </a:prstGeom>
          <a:noFill/>
        </p:spPr>
        <p:txBody>
          <a:bodyPr wrap="square">
            <a:spAutoFit/>
          </a:bodyPr>
          <a:lstStyle/>
          <a:p>
            <a:r>
              <a:rPr lang="en-IN" sz="2400" b="1" u="sng" dirty="0" err="1"/>
              <a:t>WordPiece</a:t>
            </a:r>
            <a:r>
              <a:rPr lang="en-IN" sz="2400" b="1" u="sng" dirty="0"/>
              <a:t>:</a:t>
            </a:r>
            <a:r>
              <a:rPr lang="en-IN" sz="2400" dirty="0"/>
              <a:t> </a:t>
            </a:r>
          </a:p>
          <a:p>
            <a:pPr marL="285750" indent="-285750">
              <a:buFont typeface="Arial" panose="020B0604020202020204" pitchFamily="34" charset="0"/>
              <a:buChar char="•"/>
            </a:pPr>
            <a:r>
              <a:rPr lang="en-IN" sz="2000" dirty="0"/>
              <a:t>It is a </a:t>
            </a:r>
            <a:r>
              <a:rPr lang="en-IN" sz="2000" dirty="0" err="1"/>
              <a:t>subword</a:t>
            </a:r>
            <a:r>
              <a:rPr lang="en-IN" sz="2000" dirty="0"/>
              <a:t> tokenization method. Instead of splitting text into words, it breaks text down into smaller units (</a:t>
            </a:r>
            <a:r>
              <a:rPr lang="en-IN" sz="2000" dirty="0" err="1"/>
              <a:t>subwords</a:t>
            </a:r>
            <a:r>
              <a:rPr lang="en-IN" sz="2000" dirty="0"/>
              <a:t> or </a:t>
            </a:r>
            <a:r>
              <a:rPr lang="en-IN" sz="2000" dirty="0" err="1"/>
              <a:t>wordpieces</a:t>
            </a:r>
            <a:r>
              <a:rPr lang="en-IN" sz="2000" dirty="0"/>
              <a:t>). This approach allows the model to represent words more effectively, especially rare words or misspellings, by leveraging common </a:t>
            </a:r>
            <a:r>
              <a:rPr lang="en-IN" sz="2000" dirty="0" err="1"/>
              <a:t>subword</a:t>
            </a:r>
            <a:r>
              <a:rPr lang="en-IN" sz="2000" dirty="0"/>
              <a:t> units.</a:t>
            </a:r>
          </a:p>
        </p:txBody>
      </p:sp>
      <p:sp>
        <p:nvSpPr>
          <p:cNvPr id="7" name="TextBox 6">
            <a:extLst>
              <a:ext uri="{FF2B5EF4-FFF2-40B4-BE49-F238E27FC236}">
                <a16:creationId xmlns:a16="http://schemas.microsoft.com/office/drawing/2014/main" id="{95A52A70-DD8F-2CC0-87F9-5A8BF3C0069C}"/>
              </a:ext>
            </a:extLst>
          </p:cNvPr>
          <p:cNvSpPr txBox="1"/>
          <p:nvPr/>
        </p:nvSpPr>
        <p:spPr>
          <a:xfrm>
            <a:off x="0" y="1536160"/>
            <a:ext cx="12192000" cy="4524315"/>
          </a:xfrm>
          <a:prstGeom prst="rect">
            <a:avLst/>
          </a:prstGeom>
          <a:noFill/>
        </p:spPr>
        <p:txBody>
          <a:bodyPr wrap="square">
            <a:spAutoFit/>
          </a:bodyPr>
          <a:lstStyle/>
          <a:p>
            <a:r>
              <a:rPr lang="en-IN" b="1" dirty="0"/>
              <a:t>How </a:t>
            </a:r>
            <a:r>
              <a:rPr lang="en-IN" b="1" dirty="0" err="1"/>
              <a:t>WordPiece</a:t>
            </a:r>
            <a:r>
              <a:rPr lang="en-IN" b="1" dirty="0"/>
              <a:t> Works</a:t>
            </a:r>
          </a:p>
          <a:p>
            <a:pPr>
              <a:buFont typeface="+mj-lt"/>
              <a:buAutoNum type="arabicPeriod"/>
            </a:pPr>
            <a:r>
              <a:rPr lang="en-IN" b="1" dirty="0"/>
              <a:t>Initialization</a:t>
            </a:r>
            <a:r>
              <a:rPr lang="en-IN" dirty="0"/>
              <a:t>:</a:t>
            </a:r>
          </a:p>
          <a:p>
            <a:pPr marL="742950" lvl="1" indent="-285750">
              <a:buFont typeface="+mj-lt"/>
              <a:buAutoNum type="arabicPeriod"/>
            </a:pPr>
            <a:r>
              <a:rPr lang="en-IN" dirty="0"/>
              <a:t>Start with a basic vocabulary of all individual characters in the language (e.g., 'a', 'b', 'c', ..., 'z') and special tokens (e.g., '[CLS]', '[SEP]').</a:t>
            </a:r>
          </a:p>
          <a:p>
            <a:pPr>
              <a:buFont typeface="+mj-lt"/>
              <a:buAutoNum type="arabicPeriod"/>
            </a:pPr>
            <a:r>
              <a:rPr lang="en-IN" b="1" dirty="0"/>
              <a:t>Tokenization</a:t>
            </a:r>
            <a:r>
              <a:rPr lang="en-IN" dirty="0"/>
              <a:t>:</a:t>
            </a:r>
          </a:p>
          <a:p>
            <a:pPr marL="742950" lvl="1" indent="-285750">
              <a:buFont typeface="+mj-lt"/>
              <a:buAutoNum type="arabicPeriod"/>
            </a:pPr>
            <a:r>
              <a:rPr lang="en-IN" dirty="0"/>
              <a:t>Split words into characters initially. For example, the word "playing" would be split into ['p', 'l', 'a', 'y', '</a:t>
            </a:r>
            <a:r>
              <a:rPr lang="en-IN" dirty="0" err="1"/>
              <a:t>i</a:t>
            </a:r>
            <a:r>
              <a:rPr lang="en-IN" dirty="0"/>
              <a:t>', 'n', 'g'].</a:t>
            </a:r>
          </a:p>
          <a:p>
            <a:pPr>
              <a:buFont typeface="+mj-lt"/>
              <a:buAutoNum type="arabicPeriod"/>
            </a:pPr>
            <a:r>
              <a:rPr lang="en-IN" b="1" dirty="0"/>
              <a:t>Training the Vocabulary</a:t>
            </a:r>
            <a:r>
              <a:rPr lang="en-IN" dirty="0"/>
              <a:t>:</a:t>
            </a:r>
          </a:p>
          <a:p>
            <a:pPr marL="742950" lvl="1" indent="-285750">
              <a:buFont typeface="+mj-lt"/>
              <a:buAutoNum type="arabicPeriod"/>
            </a:pPr>
            <a:r>
              <a:rPr lang="en-IN" dirty="0"/>
              <a:t>Use a large corpus to learn common </a:t>
            </a:r>
            <a:r>
              <a:rPr lang="en-IN" dirty="0" err="1"/>
              <a:t>subword</a:t>
            </a:r>
            <a:r>
              <a:rPr lang="en-IN" dirty="0"/>
              <a:t> units. The goal is to iteratively merge character sequences to form </a:t>
            </a:r>
            <a:r>
              <a:rPr lang="en-IN" dirty="0" err="1"/>
              <a:t>subwords</a:t>
            </a:r>
            <a:r>
              <a:rPr lang="en-IN" dirty="0"/>
              <a:t> that maximize the likelihood of the training data.</a:t>
            </a:r>
          </a:p>
          <a:p>
            <a:pPr marL="742950" lvl="1" indent="-285750">
              <a:buFont typeface="+mj-lt"/>
              <a:buAutoNum type="arabicPeriod"/>
            </a:pPr>
            <a:r>
              <a:rPr lang="en-IN" dirty="0"/>
              <a:t>At each iteration, the pair of tokens (</a:t>
            </a:r>
            <a:r>
              <a:rPr lang="en-IN" dirty="0" err="1"/>
              <a:t>subwords</a:t>
            </a:r>
            <a:r>
              <a:rPr lang="en-IN" dirty="0"/>
              <a:t>) that appears most frequently together is merged to form a new token. For example, if 'pl' appears frequently, it might be merged into a single token 'pl'.</a:t>
            </a:r>
          </a:p>
          <a:p>
            <a:pPr marL="742950" lvl="1" indent="-285750">
              <a:buFont typeface="+mj-lt"/>
              <a:buAutoNum type="arabicPeriod"/>
            </a:pPr>
            <a:r>
              <a:rPr lang="en-IN" dirty="0"/>
              <a:t>This process continues until a predefined vocabulary size is reached.</a:t>
            </a:r>
          </a:p>
          <a:p>
            <a:pPr>
              <a:buFont typeface="+mj-lt"/>
              <a:buAutoNum type="arabicPeriod"/>
            </a:pPr>
            <a:r>
              <a:rPr lang="en-IN" b="1" dirty="0"/>
              <a:t>Building the Final Vocabulary</a:t>
            </a:r>
            <a:r>
              <a:rPr lang="en-IN" dirty="0"/>
              <a:t>:</a:t>
            </a:r>
          </a:p>
          <a:p>
            <a:pPr marL="742950" lvl="1" indent="-285750">
              <a:buFont typeface="+mj-lt"/>
              <a:buAutoNum type="arabicPeriod"/>
            </a:pPr>
            <a:r>
              <a:rPr lang="en-IN" dirty="0"/>
              <a:t>The final vocabulary contains </a:t>
            </a:r>
            <a:r>
              <a:rPr lang="en-IN" dirty="0" err="1"/>
              <a:t>subwords</a:t>
            </a:r>
            <a:r>
              <a:rPr lang="en-IN" dirty="0"/>
              <a:t> of varying lengths, optimized to represent the training data effectively. This vocabulary includes common </a:t>
            </a:r>
            <a:r>
              <a:rPr lang="en-IN" dirty="0" err="1"/>
              <a:t>subwords</a:t>
            </a:r>
            <a:r>
              <a:rPr lang="en-IN" dirty="0"/>
              <a:t> like 'play', '##</a:t>
            </a:r>
            <a:r>
              <a:rPr lang="en-IN" dirty="0" err="1"/>
              <a:t>ing</a:t>
            </a:r>
            <a:r>
              <a:rPr lang="en-IN" dirty="0"/>
              <a:t>', '##ed', and individual characters for very rare words.</a:t>
            </a:r>
          </a:p>
          <a:p>
            <a:pPr lvl="1"/>
            <a:r>
              <a:rPr lang="en-IN" dirty="0"/>
              <a:t>Example playing could be broken down and belong to any of token as “play” or “##</a:t>
            </a:r>
            <a:r>
              <a:rPr lang="en-IN" dirty="0" err="1"/>
              <a:t>ing</a:t>
            </a:r>
            <a:r>
              <a:rPr lang="en-IN" dirty="0"/>
              <a:t>”.</a:t>
            </a:r>
          </a:p>
        </p:txBody>
      </p:sp>
    </p:spTree>
    <p:extLst>
      <p:ext uri="{BB962C8B-B14F-4D97-AF65-F5344CB8AC3E}">
        <p14:creationId xmlns:p14="http://schemas.microsoft.com/office/powerpoint/2010/main" val="125860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E0867-742B-78E7-753F-9AB64011781F}"/>
              </a:ext>
            </a:extLst>
          </p:cNvPr>
          <p:cNvSpPr txBox="1"/>
          <p:nvPr/>
        </p:nvSpPr>
        <p:spPr>
          <a:xfrm>
            <a:off x="1397285" y="534256"/>
            <a:ext cx="6109365" cy="1754326"/>
          </a:xfrm>
          <a:prstGeom prst="rect">
            <a:avLst/>
          </a:prstGeom>
          <a:noFill/>
        </p:spPr>
        <p:txBody>
          <a:bodyPr wrap="none" rtlCol="0">
            <a:spAutoFit/>
          </a:bodyPr>
          <a:lstStyle/>
          <a:p>
            <a:pPr marL="342900" indent="-342900">
              <a:buFont typeface="+mj-lt"/>
              <a:buAutoNum type="arabicPeriod"/>
            </a:pPr>
            <a:r>
              <a:rPr lang="en-US" b="1" dirty="0"/>
              <a:t>BERT pre-training:  (Unsupervised or semi supervised task)</a:t>
            </a:r>
          </a:p>
          <a:p>
            <a:pPr marL="742950" lvl="1" indent="-285750">
              <a:buFont typeface="Arial" panose="020B0604020202020204" pitchFamily="34" charset="0"/>
              <a:buChar char="•"/>
            </a:pPr>
            <a:r>
              <a:rPr lang="en-IN" b="1" dirty="0"/>
              <a:t>Masked Language Model Task</a:t>
            </a:r>
          </a:p>
          <a:p>
            <a:pPr marL="742950" lvl="1" indent="-285750">
              <a:buFont typeface="Arial" panose="020B0604020202020204" pitchFamily="34" charset="0"/>
              <a:buChar char="•"/>
            </a:pPr>
            <a:r>
              <a:rPr lang="en-IN" b="1" dirty="0"/>
              <a:t>Next Sentence prediction</a:t>
            </a:r>
          </a:p>
          <a:p>
            <a:pPr marL="342900" indent="-342900">
              <a:buFont typeface="+mj-lt"/>
              <a:buAutoNum type="arabicPeriod"/>
            </a:pPr>
            <a:r>
              <a:rPr lang="en-IN" b="1" dirty="0"/>
              <a:t> BERT fine-tuning:  (Supervised task)</a:t>
            </a:r>
          </a:p>
          <a:p>
            <a:pPr marL="800100" lvl="1" indent="-342900">
              <a:buFont typeface="Arial" panose="020B0604020202020204" pitchFamily="34" charset="0"/>
              <a:buChar char="•"/>
            </a:pPr>
            <a:r>
              <a:rPr lang="en-IN" b="1" dirty="0"/>
              <a:t>Text Classification Task</a:t>
            </a:r>
          </a:p>
          <a:p>
            <a:pPr marL="800100" lvl="1" indent="-342900">
              <a:buFont typeface="Arial" panose="020B0604020202020204" pitchFamily="34" charset="0"/>
              <a:buChar char="•"/>
            </a:pPr>
            <a:r>
              <a:rPr lang="en-IN" b="1" dirty="0"/>
              <a:t>Question Answering Task</a:t>
            </a:r>
          </a:p>
        </p:txBody>
      </p:sp>
      <p:sp>
        <p:nvSpPr>
          <p:cNvPr id="6" name="TextBox 5">
            <a:extLst>
              <a:ext uri="{FF2B5EF4-FFF2-40B4-BE49-F238E27FC236}">
                <a16:creationId xmlns:a16="http://schemas.microsoft.com/office/drawing/2014/main" id="{27FB9884-FFA5-3D71-0820-4327FE37CC84}"/>
              </a:ext>
            </a:extLst>
          </p:cNvPr>
          <p:cNvSpPr txBox="1"/>
          <p:nvPr/>
        </p:nvSpPr>
        <p:spPr>
          <a:xfrm>
            <a:off x="1230331" y="3092091"/>
            <a:ext cx="6097712" cy="1754326"/>
          </a:xfrm>
          <a:prstGeom prst="rect">
            <a:avLst/>
          </a:prstGeom>
          <a:noFill/>
        </p:spPr>
        <p:txBody>
          <a:bodyPr wrap="square">
            <a:spAutoFit/>
          </a:bodyPr>
          <a:lstStyle/>
          <a:p>
            <a:r>
              <a:rPr lang="en-IN" b="1" u="sng" dirty="0"/>
              <a:t>Note</a:t>
            </a:r>
            <a:r>
              <a:rPr lang="en-IN" b="1" dirty="0"/>
              <a:t>: (from paper)</a:t>
            </a:r>
            <a:endParaRPr lang="en-IN" b="1" u="sng" dirty="0"/>
          </a:p>
          <a:p>
            <a:r>
              <a:rPr lang="en-IN" dirty="0"/>
              <a:t>During pre-training, the model is trained on </a:t>
            </a:r>
            <a:r>
              <a:rPr lang="en-IN" dirty="0" err="1"/>
              <a:t>unlabeled</a:t>
            </a:r>
            <a:r>
              <a:rPr lang="en-IN" dirty="0"/>
              <a:t> data over different pre-training tasks. For fine tuning, the BERT model is first initialized with the pre-trained parameters, and all of the parameters are fine-tuned using </a:t>
            </a:r>
            <a:r>
              <a:rPr lang="en-IN" dirty="0" err="1"/>
              <a:t>labeled</a:t>
            </a:r>
            <a:r>
              <a:rPr lang="en-IN" dirty="0"/>
              <a:t> data from the downstream tasks.</a:t>
            </a:r>
          </a:p>
        </p:txBody>
      </p:sp>
    </p:spTree>
    <p:extLst>
      <p:ext uri="{BB962C8B-B14F-4D97-AF65-F5344CB8AC3E}">
        <p14:creationId xmlns:p14="http://schemas.microsoft.com/office/powerpoint/2010/main" val="296677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23CB51-6D8E-DE68-748C-35D3A6F866B3}"/>
              </a:ext>
            </a:extLst>
          </p:cNvPr>
          <p:cNvSpPr txBox="1"/>
          <p:nvPr/>
        </p:nvSpPr>
        <p:spPr>
          <a:xfrm>
            <a:off x="0" y="174660"/>
            <a:ext cx="12191999" cy="2948683"/>
          </a:xfrm>
          <a:prstGeom prst="rect">
            <a:avLst/>
          </a:prstGeom>
          <a:noFill/>
        </p:spPr>
        <p:txBody>
          <a:bodyPr wrap="square">
            <a:spAutoFit/>
          </a:bodyPr>
          <a:lstStyle/>
          <a:p>
            <a:r>
              <a:rPr lang="en-IN" b="1" dirty="0"/>
              <a:t>Key Innovations in BERT:</a:t>
            </a:r>
          </a:p>
          <a:p>
            <a:pPr>
              <a:buFont typeface="+mj-lt"/>
              <a:buAutoNum type="arabicPeriod"/>
            </a:pPr>
            <a:r>
              <a:rPr lang="en-IN" b="1" dirty="0"/>
              <a:t>Bidirectional Contextualization</a:t>
            </a:r>
            <a:r>
              <a:rPr lang="en-IN" dirty="0"/>
              <a:t>:</a:t>
            </a:r>
          </a:p>
          <a:p>
            <a:pPr marL="742950" lvl="1" indent="-285750">
              <a:buFont typeface="+mj-lt"/>
              <a:buAutoNum type="arabicPeriod"/>
            </a:pPr>
            <a:r>
              <a:rPr lang="en-IN" dirty="0"/>
              <a:t>Unlike traditional models (e.g., RNNs, LSTMs) which read the text either from left to right or right to left, BERT reads text in both directions simultaneously. This allows BERT to understand the context of a word based on its surroundings more effectively.</a:t>
            </a:r>
          </a:p>
          <a:p>
            <a:pPr>
              <a:buFont typeface="+mj-lt"/>
              <a:buAutoNum type="arabicPeriod"/>
            </a:pPr>
            <a:r>
              <a:rPr lang="en-IN" b="1" dirty="0"/>
              <a:t>Pre-training Tasks</a:t>
            </a:r>
            <a:r>
              <a:rPr lang="en-IN" dirty="0"/>
              <a:t>:</a:t>
            </a:r>
          </a:p>
          <a:p>
            <a:pPr marL="742950" lvl="1" indent="-285750">
              <a:buFont typeface="+mj-lt"/>
              <a:buAutoNum type="arabicPeriod"/>
            </a:pPr>
            <a:r>
              <a:rPr lang="en-IN" b="1" dirty="0"/>
              <a:t>Masked Language </a:t>
            </a:r>
            <a:r>
              <a:rPr lang="en-IN" b="1" dirty="0" err="1"/>
              <a:t>Modeling</a:t>
            </a:r>
            <a:r>
              <a:rPr lang="en-IN" b="1" dirty="0"/>
              <a:t> (MLM)</a:t>
            </a:r>
            <a:r>
              <a:rPr lang="en-IN" dirty="0"/>
              <a:t>: Randomly masks some of the tokens in the input and the task is to predict the masked words based on their context. This helps the model learn deep bidirectional representations.</a:t>
            </a:r>
          </a:p>
          <a:p>
            <a:pPr marL="742950" lvl="1" indent="-285750">
              <a:buFont typeface="+mj-lt"/>
              <a:buAutoNum type="arabicPeriod"/>
            </a:pPr>
            <a:r>
              <a:rPr lang="en-IN" b="1" dirty="0"/>
              <a:t>Next Sentence Prediction (NSP)</a:t>
            </a:r>
            <a:r>
              <a:rPr lang="en-IN" dirty="0"/>
              <a:t>: A binary classification task to predict if a given sentence B follows sentence A. This aids in understanding the relationship between two sentences.</a:t>
            </a:r>
          </a:p>
        </p:txBody>
      </p:sp>
      <p:sp>
        <p:nvSpPr>
          <p:cNvPr id="6" name="TextBox 5">
            <a:extLst>
              <a:ext uri="{FF2B5EF4-FFF2-40B4-BE49-F238E27FC236}">
                <a16:creationId xmlns:a16="http://schemas.microsoft.com/office/drawing/2014/main" id="{29FB3A8D-AF97-D094-6497-5397B2F91889}"/>
              </a:ext>
            </a:extLst>
          </p:cNvPr>
          <p:cNvSpPr txBox="1"/>
          <p:nvPr/>
        </p:nvSpPr>
        <p:spPr>
          <a:xfrm>
            <a:off x="0" y="6150114"/>
            <a:ext cx="6994222" cy="707886"/>
          </a:xfrm>
          <a:prstGeom prst="rect">
            <a:avLst/>
          </a:prstGeom>
          <a:noFill/>
        </p:spPr>
        <p:txBody>
          <a:bodyPr wrap="none" rtlCol="0">
            <a:spAutoFit/>
          </a:bodyPr>
          <a:lstStyle/>
          <a:p>
            <a:r>
              <a:rPr lang="en-US" sz="2000" b="1" u="sng" dirty="0"/>
              <a:t>Note:</a:t>
            </a:r>
          </a:p>
          <a:p>
            <a:pPr marL="342900" indent="-342900">
              <a:buFont typeface="Arial" panose="020B0604020202020204" pitchFamily="34" charset="0"/>
              <a:buChar char="•"/>
            </a:pPr>
            <a:r>
              <a:rPr lang="en-US" sz="2000" dirty="0"/>
              <a:t>The maximum size of each sentence in </a:t>
            </a:r>
            <a:r>
              <a:rPr lang="en-US" sz="2000" dirty="0" err="1"/>
              <a:t>bert</a:t>
            </a:r>
            <a:r>
              <a:rPr lang="en-US" sz="2000" dirty="0"/>
              <a:t> base is 120 tokens.</a:t>
            </a:r>
            <a:endParaRPr lang="en-IN" sz="2000" dirty="0"/>
          </a:p>
        </p:txBody>
      </p:sp>
      <p:sp>
        <p:nvSpPr>
          <p:cNvPr id="8" name="TextBox 7">
            <a:extLst>
              <a:ext uri="{FF2B5EF4-FFF2-40B4-BE49-F238E27FC236}">
                <a16:creationId xmlns:a16="http://schemas.microsoft.com/office/drawing/2014/main" id="{F376FC45-5312-19E5-CFF0-A1F27B0EB113}"/>
              </a:ext>
            </a:extLst>
          </p:cNvPr>
          <p:cNvSpPr txBox="1"/>
          <p:nvPr/>
        </p:nvSpPr>
        <p:spPr>
          <a:xfrm>
            <a:off x="1" y="2990124"/>
            <a:ext cx="12191999" cy="3293209"/>
          </a:xfrm>
          <a:prstGeom prst="rect">
            <a:avLst/>
          </a:prstGeom>
          <a:noFill/>
        </p:spPr>
        <p:txBody>
          <a:bodyPr wrap="square">
            <a:spAutoFit/>
          </a:bodyPr>
          <a:lstStyle/>
          <a:p>
            <a:r>
              <a:rPr lang="en-IN" sz="1600" b="1" dirty="0"/>
              <a:t>Pre-training Tasks</a:t>
            </a:r>
          </a:p>
          <a:p>
            <a:r>
              <a:rPr lang="en-IN" sz="1600" dirty="0"/>
              <a:t>BERT is pre-trained using two unsupervised tasks:</a:t>
            </a:r>
          </a:p>
          <a:p>
            <a:pPr>
              <a:buFont typeface="+mj-lt"/>
              <a:buAutoNum type="arabicPeriod"/>
            </a:pPr>
            <a:r>
              <a:rPr lang="en-IN" sz="1600" b="1" dirty="0"/>
              <a:t>Masked Language Model (MLM)</a:t>
            </a:r>
            <a:r>
              <a:rPr lang="en-IN" sz="1600" dirty="0"/>
              <a:t>:</a:t>
            </a:r>
          </a:p>
          <a:p>
            <a:pPr marL="742950" lvl="1" indent="-285750">
              <a:buFont typeface="+mj-lt"/>
              <a:buAutoNum type="arabicPeriod"/>
            </a:pPr>
            <a:r>
              <a:rPr lang="en-IN" sz="1600" dirty="0"/>
              <a:t>Randomly masks 15% of the tokens in the input sequence and the model is trained to predict these masked tokens based on their context. If the </a:t>
            </a:r>
            <a:r>
              <a:rPr lang="en-IN" sz="1600" dirty="0" err="1"/>
              <a:t>i-th</a:t>
            </a:r>
            <a:r>
              <a:rPr lang="en-IN" sz="1600" dirty="0"/>
              <a:t> token is chosen, we replace the </a:t>
            </a:r>
            <a:r>
              <a:rPr lang="en-IN" sz="1600" dirty="0" err="1"/>
              <a:t>i-th</a:t>
            </a:r>
            <a:r>
              <a:rPr lang="en-IN" sz="1600" dirty="0"/>
              <a:t> token with (1) the [MASK] token 80% of the time, a random token 10% of the time, the unchanged </a:t>
            </a:r>
            <a:r>
              <a:rPr lang="en-IN" sz="1600" dirty="0" err="1"/>
              <a:t>i-th</a:t>
            </a:r>
            <a:r>
              <a:rPr lang="en-IN" sz="1600" dirty="0"/>
              <a:t> token 10% of the time. Then, Ti will be used to predict the original token with cross entropy loss.</a:t>
            </a:r>
          </a:p>
          <a:p>
            <a:pPr marL="742950" lvl="1" indent="-285750">
              <a:buFont typeface="+mj-lt"/>
              <a:buAutoNum type="arabicPeriod"/>
            </a:pPr>
            <a:r>
              <a:rPr lang="en-IN" sz="1600" dirty="0"/>
              <a:t>Example: "The cat sat on the [MASK]." The model should predict the masked word "mat".</a:t>
            </a:r>
          </a:p>
          <a:p>
            <a:pPr>
              <a:buFont typeface="+mj-lt"/>
              <a:buAutoNum type="arabicPeriod"/>
            </a:pPr>
            <a:r>
              <a:rPr lang="en-IN" sz="1600" b="1" dirty="0"/>
              <a:t>Next Sentence Prediction (NSP)</a:t>
            </a:r>
            <a:r>
              <a:rPr lang="en-IN" sz="1600" dirty="0"/>
              <a:t>:</a:t>
            </a:r>
          </a:p>
          <a:p>
            <a:pPr marL="742950" lvl="1" indent="-285750">
              <a:buFont typeface="+mj-lt"/>
              <a:buAutoNum type="arabicPeriod"/>
            </a:pPr>
            <a:r>
              <a:rPr lang="en-IN" sz="1600" dirty="0"/>
              <a:t>A binary classification task where the model predicts if a given sentence B is the actual next sentence that follows sentence A.</a:t>
            </a:r>
          </a:p>
          <a:p>
            <a:pPr marL="742950" lvl="1" indent="-285750">
              <a:buFont typeface="+mj-lt"/>
              <a:buAutoNum type="arabicPeriod"/>
            </a:pPr>
            <a:r>
              <a:rPr lang="en-IN" sz="1600" dirty="0"/>
              <a:t>Example: Given sentence A: "The man went to the store." and sentence B: "He bought a gallon of milk." The model should predict that B follows A.</a:t>
            </a:r>
          </a:p>
          <a:p>
            <a:pPr marL="742950" lvl="1" indent="-285750">
              <a:buFont typeface="+mj-lt"/>
              <a:buAutoNum type="arabicPeriod"/>
            </a:pPr>
            <a:r>
              <a:rPr lang="en-IN" sz="1600" dirty="0"/>
              <a:t>When choosing the sentences A and B for each pre training example, 50% of the time B is the actual next sentence that follows A (label as </a:t>
            </a:r>
            <a:r>
              <a:rPr lang="en-IN" sz="1600" dirty="0" err="1"/>
              <a:t>IsNext</a:t>
            </a:r>
            <a:r>
              <a:rPr lang="en-IN" sz="1600" dirty="0"/>
              <a:t>), and 50% of the time it is a random sentence from the corpus (label as </a:t>
            </a:r>
            <a:r>
              <a:rPr lang="en-IN" sz="1600" dirty="0" err="1"/>
              <a:t>NotNext</a:t>
            </a:r>
            <a:r>
              <a:rPr lang="en-IN" sz="1600" dirty="0"/>
              <a:t>). </a:t>
            </a:r>
          </a:p>
        </p:txBody>
      </p:sp>
    </p:spTree>
    <p:extLst>
      <p:ext uri="{BB962C8B-B14F-4D97-AF65-F5344CB8AC3E}">
        <p14:creationId xmlns:p14="http://schemas.microsoft.com/office/powerpoint/2010/main" val="2692337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FF470-691A-BBDF-BC5B-80A55496606B}"/>
              </a:ext>
            </a:extLst>
          </p:cNvPr>
          <p:cNvPicPr>
            <a:picLocks noChangeAspect="1"/>
          </p:cNvPicPr>
          <p:nvPr/>
        </p:nvPicPr>
        <p:blipFill>
          <a:blip r:embed="rId2"/>
          <a:stretch>
            <a:fillRect/>
          </a:stretch>
        </p:blipFill>
        <p:spPr>
          <a:xfrm>
            <a:off x="190" y="256854"/>
            <a:ext cx="12140656" cy="4941870"/>
          </a:xfrm>
          <a:prstGeom prst="rect">
            <a:avLst/>
          </a:prstGeom>
        </p:spPr>
      </p:pic>
    </p:spTree>
    <p:extLst>
      <p:ext uri="{BB962C8B-B14F-4D97-AF65-F5344CB8AC3E}">
        <p14:creationId xmlns:p14="http://schemas.microsoft.com/office/powerpoint/2010/main" val="1891440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BCE275-AC7A-C78F-BFAD-A6E8CE4678FD}"/>
              </a:ext>
            </a:extLst>
          </p:cNvPr>
          <p:cNvPicPr>
            <a:picLocks noChangeAspect="1"/>
          </p:cNvPicPr>
          <p:nvPr/>
        </p:nvPicPr>
        <p:blipFill>
          <a:blip r:embed="rId2"/>
          <a:stretch>
            <a:fillRect/>
          </a:stretch>
        </p:blipFill>
        <p:spPr>
          <a:xfrm>
            <a:off x="997404" y="0"/>
            <a:ext cx="10197192" cy="6858000"/>
          </a:xfrm>
          <a:prstGeom prst="rect">
            <a:avLst/>
          </a:prstGeom>
        </p:spPr>
      </p:pic>
    </p:spTree>
    <p:extLst>
      <p:ext uri="{BB962C8B-B14F-4D97-AF65-F5344CB8AC3E}">
        <p14:creationId xmlns:p14="http://schemas.microsoft.com/office/powerpoint/2010/main" val="224231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962E2-63AE-C82B-4D1D-CD49DE542F57}"/>
              </a:ext>
            </a:extLst>
          </p:cNvPr>
          <p:cNvPicPr>
            <a:picLocks noChangeAspect="1"/>
          </p:cNvPicPr>
          <p:nvPr/>
        </p:nvPicPr>
        <p:blipFill>
          <a:blip r:embed="rId2"/>
          <a:stretch>
            <a:fillRect/>
          </a:stretch>
        </p:blipFill>
        <p:spPr>
          <a:xfrm>
            <a:off x="535459" y="0"/>
            <a:ext cx="11121081" cy="6858000"/>
          </a:xfrm>
          <a:prstGeom prst="rect">
            <a:avLst/>
          </a:prstGeom>
        </p:spPr>
      </p:pic>
    </p:spTree>
    <p:extLst>
      <p:ext uri="{BB962C8B-B14F-4D97-AF65-F5344CB8AC3E}">
        <p14:creationId xmlns:p14="http://schemas.microsoft.com/office/powerpoint/2010/main" val="242389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392680-3390-E962-A742-F57FE0B04558}"/>
              </a:ext>
            </a:extLst>
          </p:cNvPr>
          <p:cNvSpPr txBox="1"/>
          <p:nvPr/>
        </p:nvSpPr>
        <p:spPr>
          <a:xfrm>
            <a:off x="932379" y="380412"/>
            <a:ext cx="6097712" cy="461665"/>
          </a:xfrm>
          <a:prstGeom prst="rect">
            <a:avLst/>
          </a:prstGeom>
          <a:noFill/>
        </p:spPr>
        <p:txBody>
          <a:bodyPr wrap="square">
            <a:spAutoFit/>
          </a:bodyPr>
          <a:lstStyle/>
          <a:p>
            <a:r>
              <a:rPr lang="en-IN" sz="2400" b="1" u="sng" dirty="0"/>
              <a:t>Key Reasons Why BERT is Bidirectional:</a:t>
            </a:r>
          </a:p>
        </p:txBody>
      </p:sp>
      <p:sp>
        <p:nvSpPr>
          <p:cNvPr id="7" name="TextBox 6">
            <a:extLst>
              <a:ext uri="{FF2B5EF4-FFF2-40B4-BE49-F238E27FC236}">
                <a16:creationId xmlns:a16="http://schemas.microsoft.com/office/drawing/2014/main" id="{0DB7FE16-5BF2-14ED-1EE5-35FA3B7F32D4}"/>
              </a:ext>
            </a:extLst>
          </p:cNvPr>
          <p:cNvSpPr txBox="1"/>
          <p:nvPr/>
        </p:nvSpPr>
        <p:spPr>
          <a:xfrm>
            <a:off x="932379" y="924674"/>
            <a:ext cx="10543855" cy="2585323"/>
          </a:xfrm>
          <a:prstGeom prst="rect">
            <a:avLst/>
          </a:prstGeom>
          <a:noFill/>
        </p:spPr>
        <p:txBody>
          <a:bodyPr wrap="square">
            <a:spAutoFit/>
          </a:bodyPr>
          <a:lstStyle/>
          <a:p>
            <a:r>
              <a:rPr lang="en-IN" b="1" dirty="0"/>
              <a:t>1. Masked Language Model (MLM) Objective:</a:t>
            </a:r>
          </a:p>
          <a:p>
            <a:pPr marL="742950" lvl="1" indent="-285750">
              <a:buFont typeface="Arial" panose="020B0604020202020204" pitchFamily="34" charset="0"/>
              <a:buChar char="•"/>
            </a:pPr>
            <a:r>
              <a:rPr lang="en-IN" b="1" dirty="0"/>
              <a:t>Bidirectionality</a:t>
            </a:r>
            <a:r>
              <a:rPr lang="en-IN" dirty="0"/>
              <a:t>: Because the model uses the full context of the sentence, both to the left and right of the masked token, it can learn to understand the meaning of each word in relation to its surrounding words, making it inherently bidirectional. This approach allows BERT to grasp the nuanced meanings of words based on their context more effectively than unidirectional models.</a:t>
            </a:r>
          </a:p>
          <a:p>
            <a:r>
              <a:rPr lang="en-IN" b="1" dirty="0"/>
              <a:t>2. Next Sentence Prediction (NSP) Objective:</a:t>
            </a:r>
          </a:p>
          <a:p>
            <a:pPr marL="742950" lvl="1" indent="-285750">
              <a:buFont typeface="Arial" panose="020B0604020202020204" pitchFamily="34" charset="0"/>
              <a:buChar char="•"/>
            </a:pPr>
            <a:r>
              <a:rPr lang="en-IN" b="1" dirty="0"/>
              <a:t>Bidirectionality</a:t>
            </a:r>
            <a:r>
              <a:rPr lang="en-IN" dirty="0"/>
              <a:t>: By understanding the relationship between pairs of sentences, BERT can capture long-range dependencies and the flow of information across sentences. This task further enhances the model's ability to understand context in a bidirectional manner.</a:t>
            </a:r>
          </a:p>
        </p:txBody>
      </p:sp>
      <p:sp>
        <p:nvSpPr>
          <p:cNvPr id="8" name="TextBox 7">
            <a:extLst>
              <a:ext uri="{FF2B5EF4-FFF2-40B4-BE49-F238E27FC236}">
                <a16:creationId xmlns:a16="http://schemas.microsoft.com/office/drawing/2014/main" id="{2FB48958-194D-0ED8-B7DD-CE94E4EECCB9}"/>
              </a:ext>
            </a:extLst>
          </p:cNvPr>
          <p:cNvSpPr txBox="1"/>
          <p:nvPr/>
        </p:nvSpPr>
        <p:spPr>
          <a:xfrm>
            <a:off x="1407559" y="3965825"/>
            <a:ext cx="10543855" cy="2308324"/>
          </a:xfrm>
          <a:prstGeom prst="rect">
            <a:avLst/>
          </a:prstGeom>
          <a:noFill/>
        </p:spPr>
        <p:txBody>
          <a:bodyPr wrap="square" rtlCol="0">
            <a:spAutoFit/>
          </a:bodyPr>
          <a:lstStyle/>
          <a:p>
            <a:r>
              <a:rPr lang="en-US" dirty="0"/>
              <a:t>Dataset used: (While pre-training)</a:t>
            </a:r>
          </a:p>
          <a:p>
            <a:pPr marL="285750" indent="-285750">
              <a:buFont typeface="Arial" panose="020B0604020202020204" pitchFamily="34" charset="0"/>
              <a:buChar char="•"/>
            </a:pPr>
            <a:r>
              <a:rPr lang="en-IN" dirty="0" err="1"/>
              <a:t>BooksCorpus</a:t>
            </a:r>
            <a:r>
              <a:rPr lang="en-IN" dirty="0"/>
              <a:t> (800M words)</a:t>
            </a:r>
          </a:p>
          <a:p>
            <a:pPr marL="285750" indent="-285750">
              <a:buFont typeface="Arial" panose="020B0604020202020204" pitchFamily="34" charset="0"/>
              <a:buChar char="•"/>
            </a:pPr>
            <a:r>
              <a:rPr lang="en-IN" dirty="0"/>
              <a:t>English Wikipedia (2,500M words)</a:t>
            </a:r>
          </a:p>
          <a:p>
            <a:pPr marL="285750" indent="-285750">
              <a:buFont typeface="Arial" panose="020B0604020202020204" pitchFamily="34" charset="0"/>
              <a:buChar char="•"/>
            </a:pPr>
            <a:endParaRPr lang="en-IN" dirty="0"/>
          </a:p>
          <a:p>
            <a:r>
              <a:rPr lang="en-IN" dirty="0"/>
              <a:t>Dataset used: (While fine-tuning)</a:t>
            </a:r>
          </a:p>
          <a:p>
            <a:pPr marL="285750" indent="-285750">
              <a:buFont typeface="Arial" panose="020B0604020202020204" pitchFamily="34" charset="0"/>
              <a:buChar char="•"/>
            </a:pPr>
            <a:r>
              <a:rPr lang="en-IN" dirty="0"/>
              <a:t>SQuADv1.1 (Q-Ans) (short </a:t>
            </a:r>
            <a:r>
              <a:rPr lang="en-IN" dirty="0" err="1"/>
              <a:t>ans</a:t>
            </a:r>
            <a:r>
              <a:rPr lang="en-IN" dirty="0"/>
              <a:t> type)</a:t>
            </a:r>
          </a:p>
          <a:p>
            <a:pPr marL="285750" indent="-285750">
              <a:buFont typeface="Arial" panose="020B0604020202020204" pitchFamily="34" charset="0"/>
              <a:buChar char="•"/>
            </a:pPr>
            <a:r>
              <a:rPr lang="en-IN" dirty="0"/>
              <a:t>SQuADv2.0 (no short </a:t>
            </a:r>
            <a:r>
              <a:rPr lang="en-IN" dirty="0" err="1"/>
              <a:t>ans</a:t>
            </a:r>
            <a:r>
              <a:rPr lang="en-IN" dirty="0"/>
              <a:t> exists in the provided paragraph, making the problem more realistic)</a:t>
            </a:r>
          </a:p>
          <a:p>
            <a:pPr marL="285750" indent="-285750">
              <a:buFont typeface="Arial" panose="020B0604020202020204" pitchFamily="34" charset="0"/>
              <a:buChar char="•"/>
            </a:pPr>
            <a:r>
              <a:rPr lang="en-IN" dirty="0"/>
              <a:t>SWAG (sentence pair dataset on Advertisement)</a:t>
            </a:r>
          </a:p>
        </p:txBody>
      </p:sp>
    </p:spTree>
    <p:extLst>
      <p:ext uri="{BB962C8B-B14F-4D97-AF65-F5344CB8AC3E}">
        <p14:creationId xmlns:p14="http://schemas.microsoft.com/office/powerpoint/2010/main" val="368720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E2375-7E0B-97F5-B381-AB8DE02722BA}"/>
              </a:ext>
            </a:extLst>
          </p:cNvPr>
          <p:cNvSpPr txBox="1"/>
          <p:nvPr/>
        </p:nvSpPr>
        <p:spPr>
          <a:xfrm>
            <a:off x="205483" y="595901"/>
            <a:ext cx="8941085" cy="1754326"/>
          </a:xfrm>
          <a:prstGeom prst="rect">
            <a:avLst/>
          </a:prstGeom>
          <a:noFill/>
        </p:spPr>
        <p:txBody>
          <a:bodyPr wrap="square">
            <a:spAutoFit/>
          </a:bodyPr>
          <a:lstStyle/>
          <a:p>
            <a:pPr marL="342900" indent="-342900">
              <a:buFont typeface="+mj-lt"/>
              <a:buAutoNum type="arabicPeriod"/>
            </a:pPr>
            <a:r>
              <a:rPr lang="en-IN" dirty="0">
                <a:solidFill>
                  <a:srgbClr val="383838"/>
                </a:solidFill>
                <a:highlight>
                  <a:srgbClr val="FFFFFF"/>
                </a:highlight>
                <a:latin typeface="Inter"/>
              </a:rPr>
              <a:t>W</a:t>
            </a:r>
            <a:r>
              <a:rPr lang="en-IN" b="0" i="0" dirty="0">
                <a:solidFill>
                  <a:srgbClr val="383838"/>
                </a:solidFill>
                <a:effectLst/>
                <a:highlight>
                  <a:srgbClr val="FFFFFF"/>
                </a:highlight>
                <a:latin typeface="Inter"/>
              </a:rPr>
              <a:t>e had language models either trained to predict the next word in a sentence (right-to-left context used in GPT) or language models that were trained on a left-to-right context. This made our models susceptible to errors due to loss in information.</a:t>
            </a:r>
          </a:p>
          <a:p>
            <a:pPr marL="342900" indent="-342900">
              <a:buFont typeface="+mj-lt"/>
              <a:buAutoNum type="arabicPeriod"/>
            </a:pPr>
            <a:r>
              <a:rPr lang="en-IN" b="0" i="0" dirty="0" err="1">
                <a:solidFill>
                  <a:srgbClr val="383838"/>
                </a:solidFill>
                <a:effectLst/>
                <a:highlight>
                  <a:srgbClr val="FFFFFF"/>
                </a:highlight>
                <a:latin typeface="Inter"/>
              </a:rPr>
              <a:t>ELMo</a:t>
            </a:r>
            <a:r>
              <a:rPr lang="en-IN" b="0" i="0" dirty="0">
                <a:solidFill>
                  <a:srgbClr val="383838"/>
                </a:solidFill>
                <a:effectLst/>
                <a:highlight>
                  <a:srgbClr val="FFFFFF"/>
                </a:highlight>
                <a:latin typeface="Inter"/>
              </a:rPr>
              <a:t> tried to deal with this problem by training two LSTM language models on left-to-right and right-to-left contexts and shallowly concatenating them. Even though it greatly improved upon existing techniques, it wasn’t enough.</a:t>
            </a:r>
            <a:endParaRPr lang="en-IN" dirty="0">
              <a:solidFill>
                <a:srgbClr val="383838"/>
              </a:solidFill>
              <a:highlight>
                <a:srgbClr val="FFFFFF"/>
              </a:highlight>
              <a:latin typeface="Inter"/>
            </a:endParaRPr>
          </a:p>
        </p:txBody>
      </p:sp>
      <p:pic>
        <p:nvPicPr>
          <p:cNvPr id="7" name="Picture 6">
            <a:extLst>
              <a:ext uri="{FF2B5EF4-FFF2-40B4-BE49-F238E27FC236}">
                <a16:creationId xmlns:a16="http://schemas.microsoft.com/office/drawing/2014/main" id="{D8FD1AEB-B696-07F1-EF13-4769C48D7B71}"/>
              </a:ext>
            </a:extLst>
          </p:cNvPr>
          <p:cNvPicPr>
            <a:picLocks noChangeAspect="1"/>
          </p:cNvPicPr>
          <p:nvPr/>
        </p:nvPicPr>
        <p:blipFill>
          <a:blip r:embed="rId2"/>
          <a:stretch>
            <a:fillRect/>
          </a:stretch>
        </p:blipFill>
        <p:spPr>
          <a:xfrm>
            <a:off x="423232" y="3072382"/>
            <a:ext cx="10564699" cy="2562583"/>
          </a:xfrm>
          <a:prstGeom prst="rect">
            <a:avLst/>
          </a:prstGeom>
        </p:spPr>
      </p:pic>
    </p:spTree>
    <p:extLst>
      <p:ext uri="{BB962C8B-B14F-4D97-AF65-F5344CB8AC3E}">
        <p14:creationId xmlns:p14="http://schemas.microsoft.com/office/powerpoint/2010/main" val="1484946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7908195-406D-2E3E-2568-DF9E28054810}"/>
              </a:ext>
            </a:extLst>
          </p:cNvPr>
          <p:cNvPicPr>
            <a:picLocks noChangeAspect="1"/>
          </p:cNvPicPr>
          <p:nvPr/>
        </p:nvPicPr>
        <p:blipFill>
          <a:blip r:embed="rId2"/>
          <a:stretch>
            <a:fillRect/>
          </a:stretch>
        </p:blipFill>
        <p:spPr>
          <a:xfrm>
            <a:off x="0" y="0"/>
            <a:ext cx="12192000" cy="5107152"/>
          </a:xfrm>
          <a:prstGeom prst="rect">
            <a:avLst/>
          </a:prstGeom>
        </p:spPr>
      </p:pic>
    </p:spTree>
    <p:extLst>
      <p:ext uri="{BB962C8B-B14F-4D97-AF65-F5344CB8AC3E}">
        <p14:creationId xmlns:p14="http://schemas.microsoft.com/office/powerpoint/2010/main" val="183766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3F6016-3296-57CC-13DA-86A846ED7EBB}"/>
              </a:ext>
            </a:extLst>
          </p:cNvPr>
          <p:cNvPicPr>
            <a:picLocks noChangeAspect="1"/>
          </p:cNvPicPr>
          <p:nvPr/>
        </p:nvPicPr>
        <p:blipFill>
          <a:blip r:embed="rId2"/>
          <a:stretch>
            <a:fillRect/>
          </a:stretch>
        </p:blipFill>
        <p:spPr>
          <a:xfrm>
            <a:off x="0" y="149436"/>
            <a:ext cx="12192000" cy="6508218"/>
          </a:xfrm>
          <a:prstGeom prst="rect">
            <a:avLst/>
          </a:prstGeom>
        </p:spPr>
      </p:pic>
    </p:spTree>
    <p:extLst>
      <p:ext uri="{BB962C8B-B14F-4D97-AF65-F5344CB8AC3E}">
        <p14:creationId xmlns:p14="http://schemas.microsoft.com/office/powerpoint/2010/main" val="122607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6F646E-D03A-7436-3844-E9D8D3050825}"/>
              </a:ext>
            </a:extLst>
          </p:cNvPr>
          <p:cNvPicPr>
            <a:picLocks noChangeAspect="1"/>
          </p:cNvPicPr>
          <p:nvPr/>
        </p:nvPicPr>
        <p:blipFill>
          <a:blip r:embed="rId2"/>
          <a:stretch>
            <a:fillRect/>
          </a:stretch>
        </p:blipFill>
        <p:spPr>
          <a:xfrm>
            <a:off x="451102" y="0"/>
            <a:ext cx="3029373" cy="3458058"/>
          </a:xfrm>
          <a:prstGeom prst="rect">
            <a:avLst/>
          </a:prstGeom>
        </p:spPr>
      </p:pic>
      <p:pic>
        <p:nvPicPr>
          <p:cNvPr id="9" name="Picture 8">
            <a:extLst>
              <a:ext uri="{FF2B5EF4-FFF2-40B4-BE49-F238E27FC236}">
                <a16:creationId xmlns:a16="http://schemas.microsoft.com/office/drawing/2014/main" id="{E59AE06A-455A-57DB-238F-F6ED0FEEB871}"/>
              </a:ext>
            </a:extLst>
          </p:cNvPr>
          <p:cNvPicPr>
            <a:picLocks noChangeAspect="1"/>
          </p:cNvPicPr>
          <p:nvPr/>
        </p:nvPicPr>
        <p:blipFill>
          <a:blip r:embed="rId3"/>
          <a:stretch>
            <a:fillRect/>
          </a:stretch>
        </p:blipFill>
        <p:spPr>
          <a:xfrm>
            <a:off x="3833887" y="1295581"/>
            <a:ext cx="5058481" cy="866896"/>
          </a:xfrm>
          <a:prstGeom prst="rect">
            <a:avLst/>
          </a:prstGeom>
        </p:spPr>
      </p:pic>
    </p:spTree>
    <p:extLst>
      <p:ext uri="{BB962C8B-B14F-4D97-AF65-F5344CB8AC3E}">
        <p14:creationId xmlns:p14="http://schemas.microsoft.com/office/powerpoint/2010/main" val="28564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14C21C-8D13-4D7F-94C1-B41DBD17FE96}"/>
              </a:ext>
            </a:extLst>
          </p:cNvPr>
          <p:cNvPicPr>
            <a:picLocks noChangeAspect="1"/>
          </p:cNvPicPr>
          <p:nvPr/>
        </p:nvPicPr>
        <p:blipFill>
          <a:blip r:embed="rId2"/>
          <a:stretch>
            <a:fillRect/>
          </a:stretch>
        </p:blipFill>
        <p:spPr>
          <a:xfrm>
            <a:off x="0" y="347271"/>
            <a:ext cx="12192000" cy="6163457"/>
          </a:xfrm>
          <a:prstGeom prst="rect">
            <a:avLst/>
          </a:prstGeom>
        </p:spPr>
      </p:pic>
    </p:spTree>
    <p:extLst>
      <p:ext uri="{BB962C8B-B14F-4D97-AF65-F5344CB8AC3E}">
        <p14:creationId xmlns:p14="http://schemas.microsoft.com/office/powerpoint/2010/main" val="223029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EB5DE-6AF3-E86C-C148-A19D97588ED4}"/>
              </a:ext>
            </a:extLst>
          </p:cNvPr>
          <p:cNvPicPr>
            <a:picLocks noChangeAspect="1"/>
          </p:cNvPicPr>
          <p:nvPr/>
        </p:nvPicPr>
        <p:blipFill>
          <a:blip r:embed="rId2"/>
          <a:stretch>
            <a:fillRect/>
          </a:stretch>
        </p:blipFill>
        <p:spPr>
          <a:xfrm>
            <a:off x="23973" y="85433"/>
            <a:ext cx="9459645" cy="3419952"/>
          </a:xfrm>
          <a:prstGeom prst="rect">
            <a:avLst/>
          </a:prstGeom>
        </p:spPr>
      </p:pic>
      <p:sp>
        <p:nvSpPr>
          <p:cNvPr id="8" name="TextBox 7">
            <a:extLst>
              <a:ext uri="{FF2B5EF4-FFF2-40B4-BE49-F238E27FC236}">
                <a16:creationId xmlns:a16="http://schemas.microsoft.com/office/drawing/2014/main" id="{B2EEAF6D-7ECD-BB96-0DC2-87BB1E7E234A}"/>
              </a:ext>
            </a:extLst>
          </p:cNvPr>
          <p:cNvSpPr txBox="1"/>
          <p:nvPr/>
        </p:nvSpPr>
        <p:spPr>
          <a:xfrm>
            <a:off x="490590" y="3587563"/>
            <a:ext cx="11406883" cy="2585323"/>
          </a:xfrm>
          <a:prstGeom prst="rect">
            <a:avLst/>
          </a:prstGeom>
          <a:noFill/>
        </p:spPr>
        <p:txBody>
          <a:bodyPr wrap="square">
            <a:spAutoFit/>
          </a:bodyPr>
          <a:lstStyle/>
          <a:p>
            <a:pPr marL="285750" indent="-285750">
              <a:buFont typeface="Arial" panose="020B0604020202020204" pitchFamily="34" charset="0"/>
              <a:buChar char="•"/>
            </a:pPr>
            <a:r>
              <a:rPr lang="en-IN" dirty="0" err="1"/>
              <a:t>d_model</a:t>
            </a:r>
            <a:r>
              <a:rPr lang="en-IN" dirty="0"/>
              <a:t>: This parameter represents the dimensionality of the embedding vectors. Each token will be mapped to a vector of this length.</a:t>
            </a:r>
          </a:p>
          <a:p>
            <a:pPr marL="285750" indent="-285750">
              <a:buFont typeface="Arial" panose="020B0604020202020204" pitchFamily="34" charset="0"/>
              <a:buChar char="•"/>
            </a:pPr>
            <a:r>
              <a:rPr lang="en-IN" dirty="0" err="1"/>
              <a:t>vocab_size</a:t>
            </a:r>
            <a:r>
              <a:rPr lang="en-IN" dirty="0"/>
              <a:t>: This parameter represents the size of the vocabulary, i.e., the total number of unique tokens that the model can handle.</a:t>
            </a:r>
          </a:p>
          <a:p>
            <a:pPr marL="285750" indent="-285750">
              <a:buFont typeface="Arial" panose="020B0604020202020204" pitchFamily="34" charset="0"/>
              <a:buChar char="•"/>
            </a:pPr>
            <a:r>
              <a:rPr lang="en-IN" dirty="0" err="1"/>
              <a:t>self.embedding</a:t>
            </a:r>
            <a:r>
              <a:rPr lang="en-IN" dirty="0"/>
              <a:t>: This is an instance of </a:t>
            </a:r>
            <a:r>
              <a:rPr lang="en-IN" dirty="0" err="1"/>
              <a:t>nn.Embedding</a:t>
            </a:r>
            <a:r>
              <a:rPr lang="en-IN" dirty="0"/>
              <a:t>, which is a </a:t>
            </a:r>
            <a:r>
              <a:rPr lang="en-IN" dirty="0" err="1"/>
              <a:t>PyTorch</a:t>
            </a:r>
            <a:r>
              <a:rPr lang="en-IN" dirty="0"/>
              <a:t> module that creates a lookup table of embeddings. </a:t>
            </a:r>
          </a:p>
          <a:p>
            <a:pPr marL="742950" lvl="1" indent="-285750">
              <a:buFont typeface="Arial" panose="020B0604020202020204" pitchFamily="34" charset="0"/>
              <a:buChar char="•"/>
            </a:pPr>
            <a:r>
              <a:rPr lang="en-IN" dirty="0"/>
              <a:t>It takes two arguments:</a:t>
            </a:r>
          </a:p>
          <a:p>
            <a:pPr marL="742950" lvl="1" indent="-285750">
              <a:buFont typeface="Arial" panose="020B0604020202020204" pitchFamily="34" charset="0"/>
              <a:buChar char="•"/>
            </a:pPr>
            <a:r>
              <a:rPr lang="en-IN" dirty="0" err="1"/>
              <a:t>vocab_size</a:t>
            </a:r>
            <a:r>
              <a:rPr lang="en-IN" dirty="0"/>
              <a:t>: The size of the vocabulary.</a:t>
            </a:r>
          </a:p>
          <a:p>
            <a:pPr marL="742950" lvl="1" indent="-285750">
              <a:buFont typeface="Arial" panose="020B0604020202020204" pitchFamily="34" charset="0"/>
              <a:buChar char="•"/>
            </a:pPr>
            <a:r>
              <a:rPr lang="en-IN" dirty="0" err="1"/>
              <a:t>d_model</a:t>
            </a:r>
            <a:r>
              <a:rPr lang="en-IN" dirty="0"/>
              <a:t>: The dimensionality of the embeddings.</a:t>
            </a:r>
          </a:p>
        </p:txBody>
      </p:sp>
    </p:spTree>
    <p:extLst>
      <p:ext uri="{BB962C8B-B14F-4D97-AF65-F5344CB8AC3E}">
        <p14:creationId xmlns:p14="http://schemas.microsoft.com/office/powerpoint/2010/main" val="33860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AA93B8A-9F49-E79C-01EE-271E734403D6}"/>
              </a:ext>
            </a:extLst>
          </p:cNvPr>
          <p:cNvSpPr>
            <a:spLocks noChangeArrowheads="1"/>
          </p:cNvSpPr>
          <p:nvPr/>
        </p:nvSpPr>
        <p:spPr bwMode="auto">
          <a:xfrm>
            <a:off x="169523" y="128314"/>
            <a:ext cx="1185295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x</a:t>
            </a:r>
            <a:r>
              <a:rPr kumimoji="0" lang="en-US" altLang="en-US" b="0" i="0" u="none" strike="noStrike" cap="none" normalizeH="0" baseline="0" dirty="0">
                <a:ln>
                  <a:noFill/>
                </a:ln>
                <a:solidFill>
                  <a:schemeClr val="tx1"/>
                </a:solidFill>
                <a:effectLst/>
              </a:rPr>
              <a:t>: The input tensor to the embedding layer, typically of shape (batch, </a:t>
            </a:r>
            <a:r>
              <a:rPr kumimoji="0" lang="en-US" altLang="en-US" b="0" i="0" u="none" strike="noStrike" cap="none" normalizeH="0" baseline="0" dirty="0" err="1">
                <a:ln>
                  <a:noFill/>
                </a:ln>
                <a:solidFill>
                  <a:schemeClr val="tx1"/>
                </a:solidFill>
                <a:effectLst/>
              </a:rPr>
              <a:t>seq_len</a:t>
            </a:r>
            <a:r>
              <a:rPr kumimoji="0" lang="en-US" altLang="en-US" b="0" i="0" u="none" strike="noStrike" cap="none" normalizeH="0" baseline="0" dirty="0">
                <a:ln>
                  <a:noFill/>
                </a:ln>
                <a:solidFill>
                  <a:schemeClr val="tx1"/>
                </a:solidFill>
                <a:effectLst/>
              </a:rPr>
              <a:t>), 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batch is the batch 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rPr>
              <a:t>seq_len</a:t>
            </a:r>
            <a:r>
              <a:rPr kumimoji="0" lang="en-US" altLang="en-US" b="0" i="0" u="none" strike="noStrike" cap="none" normalizeH="0" baseline="0" dirty="0">
                <a:ln>
                  <a:noFill/>
                </a:ln>
                <a:solidFill>
                  <a:schemeClr val="tx1"/>
                </a:solidFill>
                <a:effectLst/>
              </a:rPr>
              <a:t> is the </a:t>
            </a:r>
            <a:r>
              <a:rPr kumimoji="0" lang="en-US" altLang="en-US" sz="2400" b="0" i="0" u="none" strike="noStrike" cap="none" normalizeH="0" baseline="0" dirty="0">
                <a:ln>
                  <a:noFill/>
                </a:ln>
                <a:solidFill>
                  <a:schemeClr val="tx1"/>
                </a:solidFill>
                <a:effectLst/>
              </a:rPr>
              <a:t>sequence</a:t>
            </a:r>
            <a:r>
              <a:rPr kumimoji="0" lang="en-US" altLang="en-US" b="0" i="0" u="none" strike="noStrike" cap="none" normalizeH="0" baseline="0" dirty="0">
                <a:ln>
                  <a:noFill/>
                </a:ln>
                <a:solidFill>
                  <a:schemeClr val="tx1"/>
                </a:solidFill>
                <a:effectLst/>
              </a:rPr>
              <a:t> length (e.g., the number of tokens in a sentence).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Reason to multiply by sqrt(</a:t>
            </a:r>
            <a:r>
              <a:rPr lang="en-US" altLang="en-US" dirty="0" err="1"/>
              <a:t>d_model</a:t>
            </a:r>
            <a:r>
              <a:rPr lang="en-US" altLang="en-US" dirty="0"/>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IN" dirty="0"/>
              <a:t>the class ensures that the input to subsequent layers has a controlled variance, which aids in the stability and efficiency of the training process</a:t>
            </a:r>
            <a:r>
              <a:rPr lang="en-US" dirty="0"/>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rPr>
              <a:t>As per the formula in attention score we divide the dot product by sqrt(</a:t>
            </a:r>
            <a:r>
              <a:rPr kumimoji="0" lang="en-US" altLang="en-US" b="0" i="0" u="none" strike="noStrike" cap="none" normalizeH="0" baseline="0" dirty="0" err="1">
                <a:ln>
                  <a:noFill/>
                </a:ln>
                <a:solidFill>
                  <a:schemeClr val="tx1"/>
                </a:solidFill>
                <a:effectLst/>
              </a:rPr>
              <a:t>d_model</a:t>
            </a:r>
            <a:r>
              <a:rPr kumimoji="0" lang="en-US" altLang="en-US" b="0" i="0" u="none" strike="noStrike" cap="none" normalizeH="0" baseline="0" dirty="0">
                <a:ln>
                  <a:noFill/>
                </a:ln>
                <a:solidFill>
                  <a:schemeClr val="tx1"/>
                </a:solidFill>
                <a:effectLst/>
              </a:rPr>
              <a:t>) hence to balance it we also multiply it to simplify our calculation.</a:t>
            </a:r>
          </a:p>
        </p:txBody>
      </p:sp>
      <p:sp>
        <p:nvSpPr>
          <p:cNvPr id="6" name="TextBox 5">
            <a:extLst>
              <a:ext uri="{FF2B5EF4-FFF2-40B4-BE49-F238E27FC236}">
                <a16:creationId xmlns:a16="http://schemas.microsoft.com/office/drawing/2014/main" id="{DC0414D6-C661-B741-D010-7B33134787E5}"/>
              </a:ext>
            </a:extLst>
          </p:cNvPr>
          <p:cNvSpPr txBox="1"/>
          <p:nvPr/>
        </p:nvSpPr>
        <p:spPr>
          <a:xfrm>
            <a:off x="244009" y="2805970"/>
            <a:ext cx="11355513" cy="3970318"/>
          </a:xfrm>
          <a:prstGeom prst="rect">
            <a:avLst/>
          </a:prstGeom>
          <a:noFill/>
        </p:spPr>
        <p:txBody>
          <a:bodyPr wrap="square">
            <a:spAutoFit/>
          </a:bodyPr>
          <a:lstStyle/>
          <a:p>
            <a:r>
              <a:rPr lang="en-IN" dirty="0"/>
              <a:t>How </a:t>
            </a:r>
            <a:r>
              <a:rPr lang="en-IN" dirty="0" err="1"/>
              <a:t>nn.Embedding</a:t>
            </a:r>
            <a:r>
              <a:rPr lang="en-IN" dirty="0"/>
              <a:t> Works </a:t>
            </a:r>
          </a:p>
          <a:p>
            <a:r>
              <a:rPr lang="en-IN" dirty="0"/>
              <a:t>Initialization: </a:t>
            </a:r>
          </a:p>
          <a:p>
            <a:pPr marL="285750" indent="-285750">
              <a:buFont typeface="Arial" panose="020B0604020202020204" pitchFamily="34" charset="0"/>
              <a:buChar char="•"/>
            </a:pPr>
            <a:r>
              <a:rPr lang="en-IN" dirty="0"/>
              <a:t>When you create an </a:t>
            </a:r>
            <a:r>
              <a:rPr lang="en-IN" dirty="0" err="1"/>
              <a:t>nn.Embedding</a:t>
            </a:r>
            <a:r>
              <a:rPr lang="en-IN" dirty="0"/>
              <a:t> layer, it initializes a matrix of shape (</a:t>
            </a:r>
            <a:r>
              <a:rPr lang="en-IN" dirty="0" err="1"/>
              <a:t>num_embeddings</a:t>
            </a:r>
            <a:r>
              <a:rPr lang="en-IN" dirty="0"/>
              <a:t>, </a:t>
            </a:r>
            <a:r>
              <a:rPr lang="en-IN" dirty="0" err="1"/>
              <a:t>embedding_dim</a:t>
            </a:r>
            <a:r>
              <a:rPr lang="en-IN" dirty="0"/>
              <a:t>) with random values. This matrix is the lookup table.</a:t>
            </a:r>
          </a:p>
          <a:p>
            <a:pPr marL="285750" indent="-285750">
              <a:buFont typeface="Arial" panose="020B0604020202020204" pitchFamily="34" charset="0"/>
              <a:buChar char="•"/>
            </a:pPr>
            <a:r>
              <a:rPr lang="en-IN" dirty="0"/>
              <a:t>Forward Pass: During the forward pass, the input token indices are used to index into the lookup table to retrieve the corresponding embedding vectors.</a:t>
            </a:r>
          </a:p>
          <a:p>
            <a:pPr marL="285750" indent="-285750">
              <a:buFont typeface="Arial" panose="020B0604020202020204" pitchFamily="34" charset="0"/>
              <a:buChar char="•"/>
            </a:pPr>
            <a:r>
              <a:rPr lang="en-IN" dirty="0"/>
              <a:t>Learning: The embedding vectors are updated during the training process through backpropagation, just like other parameters in the neural network. This allows the embeddings to capture useful properties about the tokens based on the task.</a:t>
            </a:r>
          </a:p>
          <a:p>
            <a:r>
              <a:rPr lang="en-IN" dirty="0"/>
              <a:t>Use Cases:</a:t>
            </a:r>
          </a:p>
          <a:p>
            <a:pPr marL="342900" indent="-342900">
              <a:buFont typeface="+mj-lt"/>
              <a:buAutoNum type="arabicPeriod"/>
            </a:pPr>
            <a:r>
              <a:rPr lang="en-IN" dirty="0"/>
              <a:t>Word Embeddings: In NLP, </a:t>
            </a:r>
            <a:r>
              <a:rPr lang="en-IN" dirty="0" err="1"/>
              <a:t>nn.Embedding</a:t>
            </a:r>
            <a:r>
              <a:rPr lang="en-IN" dirty="0"/>
              <a:t> is often used to learn word embeddings. Words in a vocabulary are mapped to vectors in a continuous space where similar words are close to each other.</a:t>
            </a:r>
          </a:p>
          <a:p>
            <a:pPr marL="342900" indent="-342900">
              <a:buFont typeface="+mj-lt"/>
              <a:buAutoNum type="arabicPeriod"/>
            </a:pPr>
            <a:r>
              <a:rPr lang="en-IN" dirty="0"/>
              <a:t>Categorical Data: It can also be used to handle categorical data in other domains where categories need to be represented as continuous vectors.</a:t>
            </a:r>
          </a:p>
        </p:txBody>
      </p:sp>
    </p:spTree>
    <p:extLst>
      <p:ext uri="{BB962C8B-B14F-4D97-AF65-F5344CB8AC3E}">
        <p14:creationId xmlns:p14="http://schemas.microsoft.com/office/powerpoint/2010/main" val="130774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8677B-7DDC-9044-3B21-2884E98351E8}"/>
              </a:ext>
            </a:extLst>
          </p:cNvPr>
          <p:cNvPicPr>
            <a:picLocks noChangeAspect="1"/>
          </p:cNvPicPr>
          <p:nvPr/>
        </p:nvPicPr>
        <p:blipFill>
          <a:blip r:embed="rId2"/>
          <a:stretch>
            <a:fillRect/>
          </a:stretch>
        </p:blipFill>
        <p:spPr>
          <a:xfrm>
            <a:off x="0" y="1"/>
            <a:ext cx="10582354" cy="5369630"/>
          </a:xfrm>
          <a:prstGeom prst="rect">
            <a:avLst/>
          </a:prstGeom>
        </p:spPr>
      </p:pic>
      <p:pic>
        <p:nvPicPr>
          <p:cNvPr id="7" name="Picture 6">
            <a:extLst>
              <a:ext uri="{FF2B5EF4-FFF2-40B4-BE49-F238E27FC236}">
                <a16:creationId xmlns:a16="http://schemas.microsoft.com/office/drawing/2014/main" id="{DCBAE1EA-8C74-4310-B24D-5F5B333EE5EF}"/>
              </a:ext>
            </a:extLst>
          </p:cNvPr>
          <p:cNvPicPr>
            <a:picLocks noChangeAspect="1"/>
          </p:cNvPicPr>
          <p:nvPr/>
        </p:nvPicPr>
        <p:blipFill>
          <a:blip r:embed="rId3"/>
          <a:stretch>
            <a:fillRect/>
          </a:stretch>
        </p:blipFill>
        <p:spPr>
          <a:xfrm>
            <a:off x="4032398" y="5450911"/>
            <a:ext cx="3810532" cy="885949"/>
          </a:xfrm>
          <a:prstGeom prst="rect">
            <a:avLst/>
          </a:prstGeom>
        </p:spPr>
      </p:pic>
    </p:spTree>
    <p:extLst>
      <p:ext uri="{BB962C8B-B14F-4D97-AF65-F5344CB8AC3E}">
        <p14:creationId xmlns:p14="http://schemas.microsoft.com/office/powerpoint/2010/main" val="305928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2008</Words>
  <Application>Microsoft Office PowerPoint</Application>
  <PresentationFormat>Widescreen</PresentationFormat>
  <Paragraphs>111</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Arial Unicode MS</vt:lpstr>
      <vt:lpstr>Calibri</vt:lpstr>
      <vt:lpstr>Calibri Light</vt:lpstr>
      <vt:lpstr>Inter</vt:lpstr>
      <vt:lpstr>Office Theme</vt:lpstr>
      <vt:lpstr>Transformer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Deepti Rajhans</dc:creator>
  <cp:lastModifiedBy>Deepti Rajhans</cp:lastModifiedBy>
  <cp:revision>2</cp:revision>
  <dcterms:created xsi:type="dcterms:W3CDTF">2024-05-24T15:45:28Z</dcterms:created>
  <dcterms:modified xsi:type="dcterms:W3CDTF">2024-06-19T08:00:20Z</dcterms:modified>
</cp:coreProperties>
</file>